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93" r:id="rId4"/>
    <p:sldId id="296" r:id="rId5"/>
    <p:sldId id="264" r:id="rId6"/>
    <p:sldId id="694" r:id="rId7"/>
    <p:sldId id="695" r:id="rId8"/>
    <p:sldId id="696" r:id="rId9"/>
    <p:sldId id="461" r:id="rId10"/>
    <p:sldId id="697" r:id="rId11"/>
    <p:sldId id="684" r:id="rId12"/>
    <p:sldId id="685" r:id="rId13"/>
    <p:sldId id="686" r:id="rId14"/>
    <p:sldId id="687" r:id="rId15"/>
    <p:sldId id="689" r:id="rId16"/>
    <p:sldId id="688" r:id="rId17"/>
    <p:sldId id="690" r:id="rId18"/>
    <p:sldId id="691" r:id="rId19"/>
    <p:sldId id="692" r:id="rId20"/>
    <p:sldId id="693" r:id="rId21"/>
    <p:sldId id="281" r:id="rId22"/>
    <p:sldId id="266" r:id="rId23"/>
    <p:sldId id="294" r:id="rId24"/>
    <p:sldId id="261" r:id="rId25"/>
    <p:sldId id="268" r:id="rId26"/>
    <p:sldId id="267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18329E-A2D6-7F4C-A3A6-44DAA39FCF55}">
          <p14:sldIdLst>
            <p14:sldId id="256"/>
            <p14:sldId id="260"/>
            <p14:sldId id="293"/>
          </p14:sldIdLst>
        </p14:section>
        <p14:section name="Untitled Section" id="{6E916207-63FB-F942-936E-AB94957B7505}">
          <p14:sldIdLst>
            <p14:sldId id="296"/>
            <p14:sldId id="264"/>
            <p14:sldId id="694"/>
            <p14:sldId id="695"/>
            <p14:sldId id="696"/>
            <p14:sldId id="461"/>
            <p14:sldId id="697"/>
            <p14:sldId id="684"/>
            <p14:sldId id="685"/>
            <p14:sldId id="686"/>
            <p14:sldId id="687"/>
            <p14:sldId id="689"/>
            <p14:sldId id="688"/>
            <p14:sldId id="690"/>
            <p14:sldId id="691"/>
            <p14:sldId id="692"/>
            <p14:sldId id="693"/>
            <p14:sldId id="281"/>
            <p14:sldId id="266"/>
            <p14:sldId id="294"/>
            <p14:sldId id="261"/>
            <p14:sldId id="268"/>
            <p14:sldId id="267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1C57"/>
    <a:srgbClr val="00C1F1"/>
    <a:srgbClr val="F79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6"/>
    <p:restoredTop sz="94719"/>
  </p:normalViewPr>
  <p:slideViewPr>
    <p:cSldViewPr snapToGrid="0" snapToObjects="1">
      <p:cViewPr>
        <p:scale>
          <a:sx n="98" d="100"/>
          <a:sy n="98" d="100"/>
        </p:scale>
        <p:origin x="112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CDA25-FCF6-A543-9EA7-46FF2CB190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5725D-F51E-134F-99A7-ABAA18A7B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C026-B9ED-2F4B-9D2A-0294D00ACE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4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C026-B9ED-2F4B-9D2A-0294D00ACE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5725D-F51E-134F-99A7-ABAA18A7BC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CD3F-362A-7549-81CF-BFED81306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F7BF3-789D-704A-A90C-09349F653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A0CD7-DF8A-7045-BFC5-A3835C8C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FEA1E-7A3F-6947-995D-22FB954C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CF7F3-C9FB-3648-8DB8-033A83E3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3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576C-36C4-7E42-A945-43F76745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FBFC3-0D87-4E43-9317-9175C3611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47F5A-FE24-2A46-9756-DAAF5160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154DE-D387-5C49-B0D5-0932FEE2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54448-3134-5849-96F9-9DBA5F23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350A8-EA56-EC46-9F12-C27983138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C195E-A5A2-7843-A47C-86A19D569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92C73-EDFC-6A43-9ADC-D83C2151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7ACF-2C68-6640-99AC-46EEA558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1A1BE-3D19-4E43-9CF0-04835829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A72852-66D6-F645-858B-ABC9AD97BFAD}"/>
              </a:ext>
            </a:extLst>
          </p:cNvPr>
          <p:cNvSpPr/>
          <p:nvPr userDrawn="1"/>
        </p:nvSpPr>
        <p:spPr>
          <a:xfrm>
            <a:off x="0" y="1998921"/>
            <a:ext cx="12192000" cy="4859079"/>
          </a:xfrm>
          <a:prstGeom prst="rect">
            <a:avLst/>
          </a:prstGeom>
          <a:solidFill>
            <a:srgbClr val="BFB9A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C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64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8527E0-EA36-064A-874C-DE422CC8F8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52691" y="1073426"/>
            <a:ext cx="9880600" cy="5057790"/>
          </a:xfrm>
          <a:prstGeom prst="rect">
            <a:avLst/>
          </a:prstGeom>
          <a:solidFill>
            <a:srgbClr val="38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6DF9FD-0DE0-412C-BE54-2C879E97D858}"/>
              </a:ext>
            </a:extLst>
          </p:cNvPr>
          <p:cNvSpPr txBox="1"/>
          <p:nvPr userDrawn="1"/>
        </p:nvSpPr>
        <p:spPr>
          <a:xfrm>
            <a:off x="7903638" y="4580203"/>
            <a:ext cx="156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NISTcyber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CED06-73E9-413F-8015-96E7E090A880}"/>
              </a:ext>
            </a:extLst>
          </p:cNvPr>
          <p:cNvSpPr txBox="1"/>
          <p:nvPr userDrawn="1"/>
        </p:nvSpPr>
        <p:spPr>
          <a:xfrm>
            <a:off x="2452438" y="3059667"/>
            <a:ext cx="367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NIST.gov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/NICE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93931" y="1212267"/>
            <a:ext cx="900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For More Information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EA7694-29AF-E744-8705-28F1EFF7839E}"/>
              </a:ext>
            </a:extLst>
          </p:cNvPr>
          <p:cNvGrpSpPr/>
          <p:nvPr userDrawn="1"/>
        </p:nvGrpSpPr>
        <p:grpSpPr>
          <a:xfrm>
            <a:off x="6952152" y="4348221"/>
            <a:ext cx="833297" cy="833297"/>
            <a:chOff x="8250039" y="4712446"/>
            <a:chExt cx="833297" cy="833297"/>
          </a:xfrm>
        </p:grpSpPr>
        <p:sp>
          <p:nvSpPr>
            <p:cNvPr id="14" name="Oval 13"/>
            <p:cNvSpPr/>
            <p:nvPr userDrawn="1"/>
          </p:nvSpPr>
          <p:spPr>
            <a:xfrm>
              <a:off x="8250039" y="4712446"/>
              <a:ext cx="833297" cy="833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04E79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8155" y="4786696"/>
              <a:ext cx="779059" cy="7255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73B133-927E-CD48-969B-7EEDC9D17FBB}"/>
              </a:ext>
            </a:extLst>
          </p:cNvPr>
          <p:cNvSpPr txBox="1"/>
          <p:nvPr userDrawn="1"/>
        </p:nvSpPr>
        <p:spPr>
          <a:xfrm>
            <a:off x="2452438" y="4669595"/>
            <a:ext cx="420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Linkedin.com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/company/NIST-NICE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E791D6-0D0B-AB4D-A759-39126AAA99E0}"/>
              </a:ext>
            </a:extLst>
          </p:cNvPr>
          <p:cNvGrpSpPr/>
          <p:nvPr userDrawn="1"/>
        </p:nvGrpSpPr>
        <p:grpSpPr>
          <a:xfrm>
            <a:off x="1499698" y="4376728"/>
            <a:ext cx="833297" cy="833297"/>
            <a:chOff x="4681423" y="4713223"/>
            <a:chExt cx="833297" cy="83329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5B629E9-FC4D-8D45-90C5-39EAA937D516}"/>
                </a:ext>
              </a:extLst>
            </p:cNvPr>
            <p:cNvSpPr/>
            <p:nvPr userDrawn="1"/>
          </p:nvSpPr>
          <p:spPr>
            <a:xfrm>
              <a:off x="4681423" y="4713223"/>
              <a:ext cx="833297" cy="833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04E79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F76861-56D3-0947-84E9-CAA0758860E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06669" y="4797622"/>
              <a:ext cx="582804" cy="62447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ACE5E3-42D1-8C49-ABAF-0E4C2DB0DE80}"/>
              </a:ext>
            </a:extLst>
          </p:cNvPr>
          <p:cNvGrpSpPr/>
          <p:nvPr userDrawn="1"/>
        </p:nvGrpSpPr>
        <p:grpSpPr>
          <a:xfrm>
            <a:off x="6952154" y="2856453"/>
            <a:ext cx="833297" cy="833297"/>
            <a:chOff x="5465442" y="3152917"/>
            <a:chExt cx="833297" cy="83329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5B299B-86BE-774E-BE94-93D3E7DC024F}"/>
                </a:ext>
              </a:extLst>
            </p:cNvPr>
            <p:cNvSpPr/>
            <p:nvPr userDrawn="1"/>
          </p:nvSpPr>
          <p:spPr>
            <a:xfrm>
              <a:off x="5465442" y="3152917"/>
              <a:ext cx="833297" cy="833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04E79"/>
                </a:solidFill>
              </a:endParaRPr>
            </a:p>
          </p:txBody>
        </p:sp>
        <p:pic>
          <p:nvPicPr>
            <p:cNvPr id="4" name="Graphic 3" descr="Envelope">
              <a:extLst>
                <a:ext uri="{FF2B5EF4-FFF2-40B4-BE49-F238E27FC236}">
                  <a16:creationId xmlns:a16="http://schemas.microsoft.com/office/drawing/2014/main" id="{F53E2E56-4FFD-9948-B176-9EEABC40AA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6903" y="3274378"/>
              <a:ext cx="590373" cy="59037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DD01C1-2017-7847-BD88-3DEF865997E4}"/>
              </a:ext>
            </a:extLst>
          </p:cNvPr>
          <p:cNvGrpSpPr/>
          <p:nvPr userDrawn="1"/>
        </p:nvGrpSpPr>
        <p:grpSpPr>
          <a:xfrm>
            <a:off x="1499698" y="2857729"/>
            <a:ext cx="833297" cy="833297"/>
            <a:chOff x="1705445" y="2670097"/>
            <a:chExt cx="833297" cy="833297"/>
          </a:xfrm>
        </p:grpSpPr>
        <p:sp>
          <p:nvSpPr>
            <p:cNvPr id="13" name="Oval 12"/>
            <p:cNvSpPr/>
            <p:nvPr userDrawn="1"/>
          </p:nvSpPr>
          <p:spPr>
            <a:xfrm>
              <a:off x="1705445" y="2670097"/>
              <a:ext cx="833297" cy="833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04E79"/>
                </a:solidFill>
              </a:endParaRPr>
            </a:p>
          </p:txBody>
        </p:sp>
        <p:pic>
          <p:nvPicPr>
            <p:cNvPr id="6" name="Graphic 5" descr="Internet">
              <a:extLst>
                <a:ext uri="{FF2B5EF4-FFF2-40B4-BE49-F238E27FC236}">
                  <a16:creationId xmlns:a16="http://schemas.microsoft.com/office/drawing/2014/main" id="{BA9411A3-A588-1C45-9BC5-9DCE28AB5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99678" y="2764330"/>
              <a:ext cx="644832" cy="64483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5806DA-ACD8-214F-B69B-5A9B8A8D8E2E}"/>
              </a:ext>
            </a:extLst>
          </p:cNvPr>
          <p:cNvSpPr txBox="1"/>
          <p:nvPr userDrawn="1"/>
        </p:nvSpPr>
        <p:spPr>
          <a:xfrm>
            <a:off x="7903638" y="3059667"/>
            <a:ext cx="367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NIST.NICE@nist.gov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2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51DA-F0B9-8F47-BE95-E136C4CE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fld id="{6DA004B9-7C92-0B43-A4EE-FA15777FDE8B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776D6-65BE-614E-A38C-3C146411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6001-DD64-D944-96AA-939E1E6B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fld id="{728C16E5-203A-FA4D-9825-46C35819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6D0A-F820-2047-ADD3-C989845C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EAD28-7FBB-C14D-9298-65E93F8A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444BE-3AB3-6048-A6EA-A2721909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F117D-BCA5-CF4A-B770-FABB8C13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BCE8C-D775-9B48-9754-6B5BE219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6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B8C7-FE45-F247-968C-54CEB4C5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5139F-42FA-A74C-9DCC-6F7C9A409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27144-FE01-964A-831D-5E8EBFCC0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26BD8-111E-2243-A22C-9EEB5054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37ED2-8A45-0146-92D9-077D17A8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6A7E4-8760-0744-9192-D4A7AC34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3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2DAF-F83E-214C-A82B-58E4EDF4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402CC-77EE-B740-A04F-AC22F18F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29BB3-8106-1941-8C03-E2078DC4A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A7B41-C6D9-2C4B-8EAD-ECA8D2F0A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52855-C38D-7D40-B473-04BB9A97C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3E0C8-E514-C44E-92A9-F57A0C8C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3CB58-CC73-AC42-913A-BCFE3595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607A8D-EDD1-5142-9D97-41A01910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4E80E-CE32-8542-B590-D09A2E83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1E591-F1BA-6E4E-B792-51AED120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B5013-42E1-EF4D-BB00-90D02C77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0B590-D7DA-2A4E-A4BA-AC97D6CA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8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5D144F-E392-3E47-9993-93BC06C6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D82D6-7313-1644-8D88-8DD12C04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0F5BC-1E24-6A49-AF1B-B579A158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2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6998-084E-B542-BBB6-71ABD8ED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9BE7-A67C-1D47-ADF5-850506D6E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14D43-E1F1-114B-9934-F95F1CD17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E4561-7D51-0E41-A146-903DE3B2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20165-B5BD-8141-BC97-4AA001F5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31E94-BB4D-AE49-8863-A44F890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1C6A-C519-A946-A774-3366AE9C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545CF-4DC6-3148-B6A8-D230B88E1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02827-1303-2445-9704-47F556D4D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DCDD9-9EF6-5341-A983-9CBD2F4B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0223E-89AF-7446-9CFF-1B78A0B1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92C3F-95C8-8146-BB56-900A397A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0ABA9-008F-A949-8A5F-24F7907F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15FB7-F1B7-7D40-B24F-C051D8EC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A75FB-70DC-9144-B8D7-5F5A37ADA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04B9-7C92-0B43-A4EE-FA15777FDE8B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3CC63-F977-DB40-858B-5CC358177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C87D5-F19F-824A-86F9-36B595248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16E5-203A-FA4D-9825-46C3581953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2C6772C-B833-824C-9F31-935D1E864B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2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itl/applied-cybersecurity/nice/events/national-cybersecurity-career-awareness-wee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pprenticeship.gov/national-apprenticeship-wee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iceframework@nist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nkedin.com/company/nist-nice" TargetMode="External"/><Relationship Id="rId5" Type="http://schemas.openxmlformats.org/officeDocument/2006/relationships/hyperlink" Target="https://twitter.com/nistcyber" TargetMode="External"/><Relationship Id="rId4" Type="http://schemas.openxmlformats.org/officeDocument/2006/relationships/hyperlink" Target="https://www.nist.gov/itl/applied-cybersecurity/nice/nice-cybersecurity-workforce-framework-resource-cente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epstein@nsf.gov" TargetMode="External"/><Relationship Id="rId2" Type="http://schemas.openxmlformats.org/officeDocument/2006/relationships/hyperlink" Target="mailto:JSEXTON1@august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ane.miller@ngc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FF92-1176-F94F-85E6-E2D78F24F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8849"/>
            <a:ext cx="9144000" cy="892493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9" name="Picture 8" descr="A picture containing polygon&#10;&#10;Description automatically generated">
            <a:extLst>
              <a:ext uri="{FF2B5EF4-FFF2-40B4-BE49-F238E27FC236}">
                <a16:creationId xmlns:a16="http://schemas.microsoft.com/office/drawing/2014/main" id="{993660C4-ADE3-3A40-AA7C-C5650144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1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856B3E7-12EB-2843-89B3-A71B523C8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0490" y="797632"/>
            <a:ext cx="8551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B5F0E"/>
                </a:solidFill>
                <a:latin typeface="Cambria" panose="02040503050406030204" pitchFamily="18" charset="0"/>
                <a:cs typeface="Arial" charset="0"/>
              </a:rPr>
              <a:t>New Decade, </a:t>
            </a:r>
            <a:r>
              <a:rPr lang="en-US" sz="4400" b="1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New Goals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Arial" charset="0"/>
              <a:cs typeface="Arial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D4D2FE5-892B-EC42-BA72-EFA6117B9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803" y="2424542"/>
            <a:ext cx="3092653" cy="31061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D49BF0-7A06-EA45-AAD4-FCEBFF5F2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63" y="2620365"/>
            <a:ext cx="2106785" cy="27145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6908432-BFE1-A843-96DD-9465BB353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538" y="3138360"/>
            <a:ext cx="3106158" cy="31061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39771E-5684-0144-9D5F-D5B7A93AA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9574" y="3138360"/>
            <a:ext cx="3106158" cy="31061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E2DB0F3-CF68-4A4F-85DF-48792FE74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0556" y="2424541"/>
            <a:ext cx="3106158" cy="31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5BED8FE-F702-344D-A678-D35326F4A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2F012-9073-BB42-9051-1AF641C4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4" y="795633"/>
            <a:ext cx="10972800" cy="715963"/>
          </a:xfrm>
        </p:spPr>
        <p:txBody>
          <a:bodyPr/>
          <a:lstStyle/>
          <a:p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NICE Framework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67BD4-45F2-7D45-B2EC-8E79C498B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37334" y="1918173"/>
            <a:ext cx="8271786" cy="39512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Align NICE Framework with Other Cybersecurity and Privacy Guidance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Process for Regular Reviews and Updates 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Tools to Increase Access and Interoperability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Identify Cybersecurity Work Subject to Automation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International Adoption of NICE Framework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DDAEF8-A5F5-1843-B19D-03F10EE0B4F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1505" y="1891821"/>
            <a:ext cx="3044952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F7C3E1-F2F5-6340-A947-7898FFC8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26DB6-810C-2542-9940-17780886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822253"/>
            <a:ext cx="10972800" cy="7159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NICE Framework at the NICE Conference &amp; Expo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A37B5-795A-BB44-9253-951530BA112A}"/>
              </a:ext>
            </a:extLst>
          </p:cNvPr>
          <p:cNvSpPr txBox="1"/>
          <p:nvPr/>
        </p:nvSpPr>
        <p:spPr>
          <a:xfrm>
            <a:off x="609600" y="1729602"/>
            <a:ext cx="114474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October 27</a:t>
            </a:r>
            <a:r>
              <a:rPr lang="en-US" sz="2800" baseline="30000" dirty="0">
                <a:latin typeface="Cambria" panose="02040503050406030204" pitchFamily="18" charset="0"/>
              </a:rPr>
              <a:t>th</a:t>
            </a:r>
            <a:r>
              <a:rPr lang="en-US" sz="2800" dirty="0">
                <a:latin typeface="Cambria" panose="02040503050406030204" pitchFamily="18" charset="0"/>
              </a:rPr>
              <a:t> Plenary Session:  NICE Framework Across Sectors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October 29</a:t>
            </a:r>
            <a:r>
              <a:rPr lang="en-US" sz="2800" baseline="30000" dirty="0">
                <a:latin typeface="Cambria" panose="02040503050406030204" pitchFamily="18" charset="0"/>
              </a:rPr>
              <a:t>th</a:t>
            </a:r>
            <a:r>
              <a:rPr lang="en-US" sz="2800" dirty="0">
                <a:latin typeface="Cambria" panose="02040503050406030204" pitchFamily="18" charset="0"/>
              </a:rPr>
              <a:t> Workshop:  NICE Framework Adoption Strategies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November 16</a:t>
            </a:r>
            <a:r>
              <a:rPr lang="en-US" sz="2800" baseline="30000" dirty="0">
                <a:latin typeface="Cambria" panose="02040503050406030204" pitchFamily="18" charset="0"/>
              </a:rPr>
              <a:t>th</a:t>
            </a:r>
            <a:r>
              <a:rPr lang="en-US" sz="2800" dirty="0">
                <a:latin typeface="Cambria" panose="02040503050406030204" pitchFamily="18" charset="0"/>
              </a:rPr>
              <a:t> Release of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Revised NICE Framework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November 16</a:t>
            </a:r>
            <a:r>
              <a:rPr lang="en-US" sz="2800" baseline="30000" dirty="0">
                <a:latin typeface="Cambria" panose="02040503050406030204" pitchFamily="18" charset="0"/>
              </a:rPr>
              <a:t>th</a:t>
            </a:r>
            <a:r>
              <a:rPr lang="en-US" sz="2800" dirty="0">
                <a:latin typeface="Cambria" panose="02040503050406030204" pitchFamily="18" charset="0"/>
              </a:rPr>
              <a:t> Release of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Cybersecurity Skills Journal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Special Edition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34E567E-A777-724D-A21D-B4E8CAEB8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11622" r="7779" b="5402"/>
          <a:stretch/>
        </p:blipFill>
        <p:spPr>
          <a:xfrm>
            <a:off x="6333308" y="3119731"/>
            <a:ext cx="5084135" cy="2614807"/>
          </a:xfrm>
          <a:prstGeom prst="rect">
            <a:avLst/>
          </a:prstGeom>
          <a:ln>
            <a:solidFill>
              <a:srgbClr val="9B5F0E"/>
            </a:solidFill>
          </a:ln>
        </p:spPr>
      </p:pic>
    </p:spTree>
    <p:extLst>
      <p:ext uri="{BB962C8B-B14F-4D97-AF65-F5344CB8AC3E}">
        <p14:creationId xmlns:p14="http://schemas.microsoft.com/office/powerpoint/2010/main" val="98812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F9A351-37D4-A843-AFE6-39B650A9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2F012-9073-BB42-9051-1AF641C4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4" y="795633"/>
            <a:ext cx="10972800" cy="715963"/>
          </a:xfrm>
        </p:spPr>
        <p:txBody>
          <a:bodyPr/>
          <a:lstStyle/>
          <a:p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Transform Learning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67BD4-45F2-7D45-B2EC-8E79C498B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69731" y="1628254"/>
            <a:ext cx="7729283" cy="395128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Multidisciplinary Approaches and Cybersecurity Integration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Credentials that Validate Competencies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Performance-Based Assessments to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Measure Competencies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Learning and Employment Records to Communicate Skills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Teachers, Faculty, and Instructors as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In-Demand Workforce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619C04-7DCC-E141-BC92-461653F4511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927566"/>
            <a:ext cx="3959352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8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A7E135E-D850-F549-A022-061CB2C6C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26DB6-810C-2542-9940-17780886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44" y="920610"/>
            <a:ext cx="10972800" cy="7159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Transform Learning at the NICE Conference &amp; Expo</a:t>
            </a:r>
            <a:endParaRPr lang="en-US"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A37B5-795A-BB44-9253-951530BA112A}"/>
              </a:ext>
            </a:extLst>
          </p:cNvPr>
          <p:cNvSpPr txBox="1"/>
          <p:nvPr/>
        </p:nvSpPr>
        <p:spPr>
          <a:xfrm>
            <a:off x="630864" y="1796549"/>
            <a:ext cx="706315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November 5th Plenary Session Panel: Transforming the Learning Ecosystem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November 5th Industry Session: 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Building a Cybersecurity Workforce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in the </a:t>
            </a:r>
            <a:r>
              <a:rPr lang="en-US" sz="2800" dirty="0" err="1">
                <a:latin typeface="Cambria" panose="02040503050406030204" pitchFamily="18" charset="0"/>
              </a:rPr>
              <a:t>Covid</a:t>
            </a:r>
            <a:r>
              <a:rPr lang="en-US" sz="2800" dirty="0">
                <a:latin typeface="Cambria" panose="02040503050406030204" pitchFamily="18" charset="0"/>
              </a:rPr>
              <a:t> Era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November 6th Workshop:  Curriculum Development in an Online Platform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Track Sessions:  The Learning Ecosystem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9BFF03A-19EE-BB41-AAA0-FFF236079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245" y="2010104"/>
            <a:ext cx="4521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F80F505-741C-5E4B-9D84-BAA2AE2DE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2F012-9073-BB42-9051-1AF641C4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4" y="795633"/>
            <a:ext cx="10972800" cy="715963"/>
          </a:xfrm>
        </p:spPr>
        <p:txBody>
          <a:bodyPr/>
          <a:lstStyle/>
          <a:p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 Career Discovery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67BD4-45F2-7D45-B2EC-8E79C498B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3581" y="1849729"/>
            <a:ext cx="8628419" cy="395128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Career Discovery and Diverse Stakeholders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Multiple Pathways to Work Roles in NICE Framework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Assessment Tools to Identify and Recruit Talent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Resources and Tools for Those Who Guide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Career Choices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Employer Support of Career Discovery and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Work-Based Learning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09B56CE-E9D0-BB48-8FC7-79685543BC2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836553"/>
            <a:ext cx="3959352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3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49A0D7F-2F96-E946-A51F-29CA18A6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26DB6-810C-2542-9940-17780886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0" y="609601"/>
            <a:ext cx="10972800" cy="7159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 Career Discovery at the NICE Conference &amp; Expo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A37B5-795A-BB44-9253-951530BA112A}"/>
              </a:ext>
            </a:extLst>
          </p:cNvPr>
          <p:cNvSpPr txBox="1"/>
          <p:nvPr/>
        </p:nvSpPr>
        <p:spPr>
          <a:xfrm>
            <a:off x="558208" y="1325564"/>
            <a:ext cx="116337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</a:rPr>
              <a:t>November 9th-14th National Cybersecurity Career Awareness Week (</a:t>
            </a:r>
            <a:r>
              <a:rPr lang="en-US" sz="2700" dirty="0">
                <a:latin typeface="Cambria" panose="02040503050406030204" pitchFamily="18" charset="0"/>
                <a:hlinkClick r:id="rId3"/>
              </a:rPr>
              <a:t>nist.gov/nice/</a:t>
            </a:r>
            <a:r>
              <a:rPr lang="en-US" sz="2700" dirty="0" err="1">
                <a:latin typeface="Cambria" panose="02040503050406030204" pitchFamily="18" charset="0"/>
                <a:hlinkClick r:id="rId3"/>
              </a:rPr>
              <a:t>nccaw</a:t>
            </a:r>
            <a:r>
              <a:rPr lang="en-US" sz="2700" dirty="0">
                <a:latin typeface="Cambria" panose="02040503050406030204" pitchFamily="18" charset="0"/>
              </a:rPr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</a:rPr>
              <a:t>November 9th Release of New </a:t>
            </a:r>
            <a:r>
              <a:rPr lang="en-US" sz="2700" dirty="0" err="1">
                <a:latin typeface="Cambria" panose="02040503050406030204" pitchFamily="18" charset="0"/>
              </a:rPr>
              <a:t>CyberSeek</a:t>
            </a:r>
            <a:r>
              <a:rPr lang="en-US" sz="2700" dirty="0">
                <a:latin typeface="Cambria" panose="02040503050406030204" pitchFamily="18" charset="0"/>
              </a:rPr>
              <a:t> Data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</a:rPr>
              <a:t>November 9th  Fireside Chat with the 2020 Presidential Cybersecurity Education Award Recipients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</a:rPr>
              <a:t>November 9th Plenary Session Panel:  Career Discovery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</a:rPr>
              <a:t>November 8th-14th National Apprenticeship Week </a:t>
            </a:r>
            <a:br>
              <a:rPr lang="en-US" sz="2700" dirty="0">
                <a:latin typeface="Cambria" panose="02040503050406030204" pitchFamily="18" charset="0"/>
              </a:rPr>
            </a:br>
            <a:r>
              <a:rPr lang="en-US" sz="2700" dirty="0">
                <a:latin typeface="Cambria" panose="02040503050406030204" pitchFamily="18" charset="0"/>
              </a:rPr>
              <a:t>(</a:t>
            </a:r>
            <a:r>
              <a:rPr lang="en-US" sz="2700" dirty="0" err="1">
                <a:latin typeface="Cambria" panose="02040503050406030204" pitchFamily="18" charset="0"/>
                <a:hlinkClick r:id="rId4"/>
              </a:rPr>
              <a:t>apprenticeship.gov</a:t>
            </a:r>
            <a:r>
              <a:rPr lang="en-US" sz="2700" dirty="0">
                <a:latin typeface="Cambria" panose="02040503050406030204" pitchFamily="18" charset="0"/>
                <a:hlinkClick r:id="rId4"/>
              </a:rPr>
              <a:t>/national-apprenticeship-week</a:t>
            </a:r>
            <a:r>
              <a:rPr lang="en-US" sz="2700" dirty="0">
                <a:latin typeface="Cambria" panose="02040503050406030204" pitchFamily="18" charset="0"/>
              </a:rPr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</a:rPr>
              <a:t>November 12th Workshop:  Building Apprenticeships for the 21st Century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</a:rPr>
              <a:t>Track Sessions:  Career Discovery</a:t>
            </a:r>
          </a:p>
        </p:txBody>
      </p:sp>
    </p:spTree>
    <p:extLst>
      <p:ext uri="{BB962C8B-B14F-4D97-AF65-F5344CB8AC3E}">
        <p14:creationId xmlns:p14="http://schemas.microsoft.com/office/powerpoint/2010/main" val="7925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1C1A18C-628A-DA4F-B4F2-BE309F35F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2F012-9073-BB42-9051-1AF641C4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4" y="795633"/>
            <a:ext cx="10972800" cy="715963"/>
          </a:xfrm>
        </p:spPr>
        <p:txBody>
          <a:bodyPr/>
          <a:lstStyle/>
          <a:p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Talent Management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67BD4-45F2-7D45-B2EC-8E79C498B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43781" y="1746934"/>
            <a:ext cx="8132233" cy="395128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Automated Approaches to Connect Employers with Learners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Capability Indicators to Perform Tasks in the 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NICE Framework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Entry-Level Opportunities for Growth and Advancement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Ongoing Development and Training of Employees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Reskilling for Cybersecurity Careers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E2617E-498E-064F-8827-A5FE4306CC1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942877"/>
            <a:ext cx="3959352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7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FF4B4CA-AA98-814E-A2F9-245FAD5D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126DB6-810C-2542-9940-17780886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7" y="845927"/>
            <a:ext cx="10972800" cy="7159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Talent Management at the NICE Conference &amp; Expo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A37B5-795A-BB44-9253-951530BA112A}"/>
              </a:ext>
            </a:extLst>
          </p:cNvPr>
          <p:cNvSpPr txBox="1"/>
          <p:nvPr/>
        </p:nvSpPr>
        <p:spPr>
          <a:xfrm>
            <a:off x="609599" y="1625474"/>
            <a:ext cx="11290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November 16th Plenary Session:  Modernizing the Talent Management Process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November 17th Workshop:  Diversify - The Cybersecurity Survival Guide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Track Sessions:  The Talent Lifecycle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D212B56-A284-AF40-8D5F-3C8AFE9D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0" y="4243603"/>
            <a:ext cx="60071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8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1DBC20-BE33-1B4D-91B7-98B6C876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2F012-9073-BB42-9051-1AF641C4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4" y="795633"/>
            <a:ext cx="10972800" cy="715963"/>
          </a:xfrm>
        </p:spPr>
        <p:txBody>
          <a:bodyPr/>
          <a:lstStyle/>
          <a:p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Research on Effective Practices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67BD4-45F2-7D45-B2EC-8E79C498B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54967" y="2111079"/>
            <a:ext cx="8132233" cy="395128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Factors that Influence Impact of Cybersecurity Education, Training, and Workforce Development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Trustworthy Advice Based on Data-Driven Evidence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Effective and Proven Practices for Blending Successful Learning Practices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</a:rPr>
              <a:t>Utilize Research Results to Inform Programs and Initiatives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BC0791-37B7-A940-9508-725A380DB7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868143"/>
            <a:ext cx="3959502" cy="397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2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0D70D-AE16-BE43-A81F-76B8AF99EBBC}"/>
              </a:ext>
            </a:extLst>
          </p:cNvPr>
          <p:cNvSpPr txBox="1"/>
          <p:nvPr/>
        </p:nvSpPr>
        <p:spPr>
          <a:xfrm>
            <a:off x="1040130" y="2594610"/>
            <a:ext cx="3406140" cy="150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venir Medium" panose="02000503020000020003" pitchFamily="2" charset="0"/>
              </a:rPr>
              <a:t>Welcoming </a:t>
            </a:r>
          </a:p>
          <a:p>
            <a:pPr>
              <a:lnSpc>
                <a:spcPts val="4560"/>
              </a:lnSpc>
            </a:pPr>
            <a:r>
              <a:rPr lang="en-US" sz="4800" dirty="0">
                <a:latin typeface="Avenir Medium" panose="02000503020000020003" pitchFamily="2" charset="0"/>
              </a:rPr>
              <a:t>Remarks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7011-D248-A349-8AA5-A06C539B41C8}"/>
              </a:ext>
            </a:extLst>
          </p:cNvPr>
          <p:cNvSpPr txBox="1"/>
          <p:nvPr/>
        </p:nvSpPr>
        <p:spPr>
          <a:xfrm>
            <a:off x="6195060" y="2057400"/>
            <a:ext cx="48539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Medium" panose="02000503020000020003" pitchFamily="2" charset="0"/>
              </a:rPr>
              <a:t>Randy </a:t>
            </a:r>
            <a:r>
              <a:rPr lang="en-US" sz="2400" dirty="0" err="1">
                <a:latin typeface="Avenir Medium" panose="02000503020000020003" pitchFamily="2" charset="0"/>
              </a:rPr>
              <a:t>Pestana</a:t>
            </a:r>
            <a:endParaRPr lang="en-US" sz="2400" dirty="0">
              <a:latin typeface="Avenir Medium" panose="02000503020000020003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latin typeface="Avenir Medium" panose="02000503020000020003" pitchFamily="2" charset="0"/>
              </a:rPr>
              <a:t>Director of Education and Training for </a:t>
            </a:r>
            <a:r>
              <a:rPr lang="en-US" sz="2000" dirty="0" err="1">
                <a:latin typeface="Avenir Medium" panose="02000503020000020003" pitchFamily="2" charset="0"/>
              </a:rPr>
              <a:t>Cybersecurity@FIU</a:t>
            </a:r>
            <a:endParaRPr lang="en-US" sz="2000" dirty="0">
              <a:latin typeface="Avenir Medium" panose="02000503020000020003" pitchFamily="2" charset="0"/>
            </a:endParaRPr>
          </a:p>
          <a:p>
            <a:r>
              <a:rPr lang="en-US" sz="2000" dirty="0">
                <a:latin typeface="Avenir Medium" panose="02000503020000020003" pitchFamily="2" charset="0"/>
              </a:rPr>
              <a:t>Florida International University</a:t>
            </a:r>
          </a:p>
          <a:p>
            <a:endParaRPr lang="en-US" sz="2000" dirty="0">
              <a:latin typeface="Avenir Medium" panose="02000503020000020003" pitchFamily="2" charset="0"/>
            </a:endParaRPr>
          </a:p>
          <a:p>
            <a:r>
              <a:rPr lang="en-US" sz="2000" i="1" dirty="0">
                <a:solidFill>
                  <a:srgbClr val="831C57"/>
                </a:solidFill>
                <a:latin typeface="Avenir Medium" panose="02000503020000020003" pitchFamily="2" charset="0"/>
              </a:rPr>
              <a:t>Conference Emcee</a:t>
            </a:r>
          </a:p>
        </p:txBody>
      </p:sp>
    </p:spTree>
    <p:extLst>
      <p:ext uri="{BB962C8B-B14F-4D97-AF65-F5344CB8AC3E}">
        <p14:creationId xmlns:p14="http://schemas.microsoft.com/office/powerpoint/2010/main" val="1164301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DF31BA5-A226-6241-854C-FCA972074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08772F1-D096-6647-9012-B7EBAAD8B2EF}"/>
              </a:ext>
            </a:extLst>
          </p:cNvPr>
          <p:cNvSpPr/>
          <p:nvPr/>
        </p:nvSpPr>
        <p:spPr>
          <a:xfrm>
            <a:off x="569892" y="1868181"/>
            <a:ext cx="1176875" cy="1096188"/>
          </a:xfrm>
          <a:prstGeom prst="rect">
            <a:avLst/>
          </a:prstGeom>
          <a:solidFill>
            <a:srgbClr val="9B5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CEE917-A4B0-FE42-ADD9-8611B04B656D}"/>
              </a:ext>
            </a:extLst>
          </p:cNvPr>
          <p:cNvSpPr/>
          <p:nvPr/>
        </p:nvSpPr>
        <p:spPr>
          <a:xfrm>
            <a:off x="6381256" y="1924032"/>
            <a:ext cx="1176875" cy="1096188"/>
          </a:xfrm>
          <a:prstGeom prst="rect">
            <a:avLst/>
          </a:prstGeom>
          <a:solidFill>
            <a:srgbClr val="9B5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B272F9F-B3EB-5348-9CD5-02032111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804004"/>
            <a:ext cx="10972800" cy="7159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B5F0E"/>
                </a:solidFill>
                <a:latin typeface="Cambria" panose="02040503050406030204" pitchFamily="18" charset="0"/>
                <a:cs typeface="Arial" charset="0"/>
              </a:rPr>
              <a:t>Next Steps: 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Implementation Plans and Metrics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60E0E0-3DE9-6F48-8B71-D7CF0EEADD24}"/>
              </a:ext>
            </a:extLst>
          </p:cNvPr>
          <p:cNvSpPr txBox="1"/>
          <p:nvPr/>
        </p:nvSpPr>
        <p:spPr>
          <a:xfrm>
            <a:off x="1909133" y="2571276"/>
            <a:ext cx="4161780" cy="428672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Identify existing programs and initiatives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Conduct ongoing environmental scan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Develop strategies to accomplish objectives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Identify gaps and prioritize efforts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6247C-5723-7B47-9736-1B7C26A47422}"/>
              </a:ext>
            </a:extLst>
          </p:cNvPr>
          <p:cNvSpPr/>
          <p:nvPr/>
        </p:nvSpPr>
        <p:spPr>
          <a:xfrm>
            <a:off x="1909133" y="1788789"/>
            <a:ext cx="3508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Implementation Plans for Goals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0F07D-5F5B-2947-A59E-A1D69A75656C}"/>
              </a:ext>
            </a:extLst>
          </p:cNvPr>
          <p:cNvSpPr txBox="1"/>
          <p:nvPr/>
        </p:nvSpPr>
        <p:spPr>
          <a:xfrm>
            <a:off x="7639795" y="2524228"/>
            <a:ext cx="3790206" cy="27282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Establish measures of success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Report on progress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Arial" charset="0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775F3C-8985-0343-A89D-0921F055BCC2}"/>
              </a:ext>
            </a:extLst>
          </p:cNvPr>
          <p:cNvSpPr/>
          <p:nvPr/>
        </p:nvSpPr>
        <p:spPr>
          <a:xfrm>
            <a:off x="7639795" y="2219425"/>
            <a:ext cx="399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ea typeface="Arial" charset="0"/>
                <a:cs typeface="Arial" charset="0"/>
              </a:rPr>
              <a:t>Metrics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Arial" charset="0"/>
              <a:cs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800AE8-AA58-0646-A84C-058BF93A5C98}"/>
              </a:ext>
            </a:extLst>
          </p:cNvPr>
          <p:cNvGrpSpPr/>
          <p:nvPr/>
        </p:nvGrpSpPr>
        <p:grpSpPr>
          <a:xfrm>
            <a:off x="745369" y="1971775"/>
            <a:ext cx="855453" cy="867017"/>
            <a:chOff x="381872" y="4909849"/>
            <a:chExt cx="855453" cy="86701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16F7640-8F79-E143-95CC-52155EDC9A19}"/>
                </a:ext>
              </a:extLst>
            </p:cNvPr>
            <p:cNvSpPr>
              <a:spLocks noChangeAspect="1"/>
            </p:cNvSpPr>
            <p:nvPr/>
          </p:nvSpPr>
          <p:spPr>
            <a:xfrm rot="18994212">
              <a:off x="389183" y="4934955"/>
              <a:ext cx="820225" cy="8229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6DE6D33-D3DD-F543-83E5-F653B4ADDBC0}"/>
                </a:ext>
              </a:extLst>
            </p:cNvPr>
            <p:cNvSpPr>
              <a:spLocks noChangeAspect="1"/>
            </p:cNvSpPr>
            <p:nvPr/>
          </p:nvSpPr>
          <p:spPr>
            <a:xfrm rot="18969389">
              <a:off x="412464" y="4956935"/>
              <a:ext cx="773533" cy="7764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32C91-48D8-C74C-9F08-D1A07E008683}"/>
                </a:ext>
              </a:extLst>
            </p:cNvPr>
            <p:cNvSpPr txBox="1"/>
            <p:nvPr/>
          </p:nvSpPr>
          <p:spPr>
            <a:xfrm>
              <a:off x="381872" y="5035385"/>
              <a:ext cx="8554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Goal</a:t>
              </a:r>
            </a:p>
            <a:p>
              <a:pPr algn="ctr"/>
              <a:r>
                <a:rPr lang="en-US" sz="1600" dirty="0"/>
                <a:t>Ahead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3B6396-BB33-C644-A96F-AE12934F1A8A}"/>
                </a:ext>
              </a:extLst>
            </p:cNvPr>
            <p:cNvSpPr/>
            <p:nvPr/>
          </p:nvSpPr>
          <p:spPr>
            <a:xfrm>
              <a:off x="776369" y="4909849"/>
              <a:ext cx="45719" cy="4571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B7BB8C-521D-0743-BAED-50D4875E6869}"/>
                </a:ext>
              </a:extLst>
            </p:cNvPr>
            <p:cNvSpPr/>
            <p:nvPr/>
          </p:nvSpPr>
          <p:spPr>
            <a:xfrm>
              <a:off x="775188" y="5731147"/>
              <a:ext cx="45719" cy="4571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928C2D-4EB9-A54A-AEA5-55EB3F8F0D4B}"/>
              </a:ext>
            </a:extLst>
          </p:cNvPr>
          <p:cNvGrpSpPr/>
          <p:nvPr/>
        </p:nvGrpSpPr>
        <p:grpSpPr>
          <a:xfrm>
            <a:off x="6462920" y="1971775"/>
            <a:ext cx="1026194" cy="1026023"/>
            <a:chOff x="6491495" y="3206750"/>
            <a:chExt cx="1026194" cy="102602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72758D4-04E3-6846-84CA-4D0DDCCEB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4689" y="3258828"/>
              <a:ext cx="257788" cy="2448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F60C47-1132-A44A-81AE-52A557746F4B}"/>
                </a:ext>
              </a:extLst>
            </p:cNvPr>
            <p:cNvCxnSpPr>
              <a:cxnSpLocks/>
            </p:cNvCxnSpPr>
            <p:nvPr/>
          </p:nvCxnSpPr>
          <p:spPr>
            <a:xfrm>
              <a:off x="6864584" y="3378303"/>
              <a:ext cx="244808" cy="1283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0533739-D343-8846-849B-7CCBC5A4EC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1086" y="3389331"/>
              <a:ext cx="223726" cy="650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E3B503-A05F-454C-8E7E-4C63BD393256}"/>
                </a:ext>
              </a:extLst>
            </p:cNvPr>
            <p:cNvSpPr/>
            <p:nvPr/>
          </p:nvSpPr>
          <p:spPr>
            <a:xfrm>
              <a:off x="6491495" y="3759204"/>
              <a:ext cx="224615" cy="464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7C98B0-13A0-CE44-A0EB-4C407465D942}"/>
                </a:ext>
              </a:extLst>
            </p:cNvPr>
            <p:cNvSpPr/>
            <p:nvPr/>
          </p:nvSpPr>
          <p:spPr>
            <a:xfrm>
              <a:off x="6758116" y="3651250"/>
              <a:ext cx="224615" cy="5720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20D185-E554-0746-99E2-227A83E23990}"/>
                </a:ext>
              </a:extLst>
            </p:cNvPr>
            <p:cNvSpPr/>
            <p:nvPr/>
          </p:nvSpPr>
          <p:spPr>
            <a:xfrm>
              <a:off x="7026453" y="3840770"/>
              <a:ext cx="224615" cy="392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D7E405-50EB-4140-BEC3-32F52F0D3217}"/>
                </a:ext>
              </a:extLst>
            </p:cNvPr>
            <p:cNvSpPr/>
            <p:nvPr/>
          </p:nvSpPr>
          <p:spPr>
            <a:xfrm>
              <a:off x="7293074" y="3441700"/>
              <a:ext cx="224615" cy="7910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015C18-7D03-4D43-AD2D-420E8B4E7996}"/>
                </a:ext>
              </a:extLst>
            </p:cNvPr>
            <p:cNvSpPr/>
            <p:nvPr/>
          </p:nvSpPr>
          <p:spPr>
            <a:xfrm>
              <a:off x="7323158" y="3206750"/>
              <a:ext cx="101600" cy="1143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1B0478C-CA20-264C-B1BD-642B178001D1}"/>
                </a:ext>
              </a:extLst>
            </p:cNvPr>
            <p:cNvSpPr/>
            <p:nvPr/>
          </p:nvSpPr>
          <p:spPr>
            <a:xfrm>
              <a:off x="7066289" y="3446481"/>
              <a:ext cx="1016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C62B038-8F38-2E40-80C9-34EC3B6DC239}"/>
                </a:ext>
              </a:extLst>
            </p:cNvPr>
            <p:cNvSpPr/>
            <p:nvPr/>
          </p:nvSpPr>
          <p:spPr>
            <a:xfrm>
              <a:off x="6803529" y="3321050"/>
              <a:ext cx="101600" cy="1143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B7B893E-95D2-BB4C-8115-D37FB7712101}"/>
                </a:ext>
              </a:extLst>
            </p:cNvPr>
            <p:cNvSpPr/>
            <p:nvPr/>
          </p:nvSpPr>
          <p:spPr>
            <a:xfrm>
              <a:off x="6540769" y="3402031"/>
              <a:ext cx="1016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FF1ED70-05C8-5942-AB2C-9861466A1667}"/>
              </a:ext>
            </a:extLst>
          </p:cNvPr>
          <p:cNvCxnSpPr/>
          <p:nvPr/>
        </p:nvCxnSpPr>
        <p:spPr>
          <a:xfrm>
            <a:off x="1909133" y="2702324"/>
            <a:ext cx="3988084" cy="0"/>
          </a:xfrm>
          <a:prstGeom prst="line">
            <a:avLst/>
          </a:prstGeom>
          <a:ln>
            <a:solidFill>
              <a:srgbClr val="9B5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0D94A7-5F19-8C49-871F-AC3F65876947}"/>
              </a:ext>
            </a:extLst>
          </p:cNvPr>
          <p:cNvCxnSpPr/>
          <p:nvPr/>
        </p:nvCxnSpPr>
        <p:spPr>
          <a:xfrm>
            <a:off x="7643623" y="2708799"/>
            <a:ext cx="3988084" cy="0"/>
          </a:xfrm>
          <a:prstGeom prst="line">
            <a:avLst/>
          </a:prstGeom>
          <a:ln>
            <a:solidFill>
              <a:srgbClr val="9B5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40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376FDAAE-ECD4-774D-B290-DFAD5F88D0CF}"/>
              </a:ext>
            </a:extLst>
          </p:cNvPr>
          <p:cNvSpPr/>
          <p:nvPr/>
        </p:nvSpPr>
        <p:spPr>
          <a:xfrm>
            <a:off x="7730032" y="2888960"/>
            <a:ext cx="3153122" cy="94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087E89BC-354C-A44D-A4A9-D46B10F405FB}"/>
              </a:ext>
            </a:extLst>
          </p:cNvPr>
          <p:cNvSpPr/>
          <p:nvPr/>
        </p:nvSpPr>
        <p:spPr>
          <a:xfrm>
            <a:off x="2557397" y="2955033"/>
            <a:ext cx="3153122" cy="94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ED067645-1EF2-9149-9418-03DAB6F0B7DF}"/>
              </a:ext>
            </a:extLst>
          </p:cNvPr>
          <p:cNvSpPr/>
          <p:nvPr/>
        </p:nvSpPr>
        <p:spPr>
          <a:xfrm>
            <a:off x="7730032" y="4326633"/>
            <a:ext cx="2167003" cy="94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0427858D-699D-434C-8C61-4726299ED150}"/>
              </a:ext>
            </a:extLst>
          </p:cNvPr>
          <p:cNvSpPr/>
          <p:nvPr/>
        </p:nvSpPr>
        <p:spPr>
          <a:xfrm>
            <a:off x="2420471" y="4326633"/>
            <a:ext cx="3890682" cy="1045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1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0D70D-AE16-BE43-A81F-76B8AF99EBBC}"/>
              </a:ext>
            </a:extLst>
          </p:cNvPr>
          <p:cNvSpPr txBox="1"/>
          <p:nvPr/>
        </p:nvSpPr>
        <p:spPr>
          <a:xfrm>
            <a:off x="1040130" y="1826514"/>
            <a:ext cx="3406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NICE Framework Across Sectors</a:t>
            </a:r>
            <a:endParaRPr lang="en-US" sz="48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7011-D248-A349-8AA5-A06C539B41C8}"/>
              </a:ext>
            </a:extLst>
          </p:cNvPr>
          <p:cNvSpPr txBox="1"/>
          <p:nvPr/>
        </p:nvSpPr>
        <p:spPr>
          <a:xfrm>
            <a:off x="6195060" y="1101822"/>
            <a:ext cx="52044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Medium" panose="02000503020000020003" pitchFamily="2" charset="0"/>
              </a:rPr>
              <a:t>Danielle Santos</a:t>
            </a:r>
          </a:p>
          <a:p>
            <a:r>
              <a:rPr lang="en-US" sz="1600" dirty="0">
                <a:solidFill>
                  <a:srgbClr val="831C57"/>
                </a:solidFill>
                <a:latin typeface="Avenir Medium" panose="02000503020000020003" pitchFamily="2" charset="0"/>
              </a:rPr>
              <a:t>Manager of Communications and Operations</a:t>
            </a:r>
          </a:p>
          <a:p>
            <a:r>
              <a:rPr lang="en-US" sz="1600" dirty="0">
                <a:latin typeface="Avenir Medium" panose="02000503020000020003" pitchFamily="2" charset="0"/>
              </a:rPr>
              <a:t>NICE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Medium" panose="02000503020000020003" pitchFamily="2" charset="0"/>
              </a:rPr>
              <a:t>Matt </a:t>
            </a:r>
            <a:r>
              <a:rPr lang="en-US" sz="2400" dirty="0" err="1">
                <a:latin typeface="Avenir Medium" panose="02000503020000020003" pitchFamily="2" charset="0"/>
              </a:rPr>
              <a:t>Isnor</a:t>
            </a:r>
            <a:endParaRPr lang="en-US" sz="2400" dirty="0">
              <a:latin typeface="Avenir Medium" panose="02000503020000020003" pitchFamily="2" charset="0"/>
            </a:endParaRPr>
          </a:p>
          <a:p>
            <a:r>
              <a:rPr lang="en-US" sz="1600" dirty="0">
                <a:solidFill>
                  <a:srgbClr val="831C57"/>
                </a:solidFill>
                <a:latin typeface="Avenir Medium" panose="02000503020000020003" pitchFamily="2" charset="0"/>
              </a:rPr>
              <a:t>Program Lead, Cyberspace Workforce Development</a:t>
            </a:r>
          </a:p>
          <a:p>
            <a:r>
              <a:rPr lang="en-US" sz="1600" dirty="0">
                <a:latin typeface="Avenir Medium" panose="02000503020000020003" pitchFamily="2" charset="0"/>
              </a:rPr>
              <a:t>United States Department of Defense</a:t>
            </a:r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Medium" panose="02000503020000020003" pitchFamily="2" charset="0"/>
              </a:rPr>
              <a:t>Becky </a:t>
            </a:r>
            <a:r>
              <a:rPr lang="en-US" sz="2400" dirty="0" err="1">
                <a:latin typeface="Avenir Medium" panose="02000503020000020003" pitchFamily="2" charset="0"/>
              </a:rPr>
              <a:t>Staton</a:t>
            </a:r>
            <a:endParaRPr lang="en-US" sz="2400" dirty="0">
              <a:latin typeface="Avenir Medium" panose="02000503020000020003" pitchFamily="2" charset="0"/>
            </a:endParaRPr>
          </a:p>
          <a:p>
            <a:r>
              <a:rPr lang="en-US" sz="1600" dirty="0">
                <a:solidFill>
                  <a:srgbClr val="831C57"/>
                </a:solidFill>
                <a:latin typeface="Avenir Medium" panose="02000503020000020003" pitchFamily="2" charset="0"/>
              </a:rPr>
              <a:t>Information Security Executive</a:t>
            </a:r>
          </a:p>
          <a:p>
            <a:r>
              <a:rPr lang="en-US" sz="1600" dirty="0">
                <a:latin typeface="Avenir Medium" panose="02000503020000020003" pitchFamily="2" charset="0"/>
              </a:rPr>
              <a:t>Bank of America</a:t>
            </a:r>
          </a:p>
          <a:p>
            <a:endParaRPr lang="en-US" sz="1600" dirty="0">
              <a:latin typeface="Avenir Medium" panose="02000503020000020003" pitchFamily="2" charset="0"/>
            </a:endParaRPr>
          </a:p>
          <a:p>
            <a:r>
              <a:rPr lang="en-US" sz="2400" dirty="0">
                <a:latin typeface="Avenir Medium" panose="02000503020000020003" pitchFamily="2" charset="0"/>
              </a:rPr>
              <a:t>Steve </a:t>
            </a:r>
            <a:r>
              <a:rPr lang="en-US" sz="2400" dirty="0" err="1">
                <a:latin typeface="Avenir Medium" panose="02000503020000020003" pitchFamily="2" charset="0"/>
              </a:rPr>
              <a:t>Visintine</a:t>
            </a:r>
            <a:endParaRPr lang="en-US" sz="2400" dirty="0">
              <a:latin typeface="Avenir Medium" panose="02000503020000020003" pitchFamily="2" charset="0"/>
            </a:endParaRPr>
          </a:p>
          <a:p>
            <a:r>
              <a:rPr lang="en-US" sz="1600" dirty="0">
                <a:solidFill>
                  <a:srgbClr val="831C57"/>
                </a:solidFill>
                <a:latin typeface="Avenir Medium" panose="02000503020000020003" pitchFamily="2" charset="0"/>
              </a:rPr>
              <a:t>Senior IT Professional</a:t>
            </a:r>
          </a:p>
          <a:p>
            <a:r>
              <a:rPr lang="en-US" sz="1600" dirty="0">
                <a:latin typeface="Avenir Medium" panose="02000503020000020003" pitchFamily="2" charset="0"/>
              </a:rPr>
              <a:t>Chevron</a:t>
            </a:r>
          </a:p>
          <a:p>
            <a:endParaRPr lang="en-US" sz="1600" dirty="0">
              <a:latin typeface="Avenir Medium" panose="02000503020000020003" pitchFamily="2" charset="0"/>
            </a:endParaRPr>
          </a:p>
          <a:p>
            <a:endParaRPr lang="en-US" sz="16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84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0D70D-AE16-BE43-A81F-76B8AF99EBBC}"/>
              </a:ext>
            </a:extLst>
          </p:cNvPr>
          <p:cNvSpPr txBox="1"/>
          <p:nvPr/>
        </p:nvSpPr>
        <p:spPr>
          <a:xfrm>
            <a:off x="1040130" y="2423922"/>
            <a:ext cx="340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venir Medium" panose="02000503020000020003" pitchFamily="2" charset="0"/>
              </a:rPr>
              <a:t>Conference</a:t>
            </a:r>
          </a:p>
          <a:p>
            <a:r>
              <a:rPr lang="en-US" sz="4800" dirty="0">
                <a:latin typeface="Avenir Medium" panose="02000503020000020003" pitchFamily="2" charset="0"/>
              </a:rPr>
              <a:t>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7011-D248-A349-8AA5-A06C539B41C8}"/>
              </a:ext>
            </a:extLst>
          </p:cNvPr>
          <p:cNvSpPr txBox="1"/>
          <p:nvPr/>
        </p:nvSpPr>
        <p:spPr>
          <a:xfrm>
            <a:off x="5844331" y="1324243"/>
            <a:ext cx="549172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Medium" panose="02000503020000020003" pitchFamily="2" charset="0"/>
              </a:rPr>
              <a:t>Joanne Sexton</a:t>
            </a:r>
          </a:p>
          <a:p>
            <a:r>
              <a:rPr lang="en-US" sz="1600" dirty="0">
                <a:solidFill>
                  <a:srgbClr val="831C57"/>
                </a:solidFill>
                <a:latin typeface="Avenir Medium" panose="02000503020000020003" pitchFamily="2" charset="0"/>
              </a:rPr>
              <a:t>Director of the Cyber Institute</a:t>
            </a:r>
          </a:p>
          <a:p>
            <a:r>
              <a:rPr lang="en-US" sz="1600" dirty="0">
                <a:latin typeface="Avenir Medium" panose="02000503020000020003" pitchFamily="2" charset="0"/>
              </a:rPr>
              <a:t>Augusta University</a:t>
            </a:r>
          </a:p>
          <a:p>
            <a:r>
              <a:rPr lang="en-US" sz="1600" dirty="0">
                <a:latin typeface="Avenir Medium" panose="02000503020000020003" pitchFamily="2" charset="0"/>
              </a:rPr>
              <a:t>Email: </a:t>
            </a:r>
            <a:r>
              <a:rPr lang="en-US" u="sng" dirty="0">
                <a:hlinkClick r:id="rId2" tooltip="mailto:jsexton1@augusta.edu"/>
              </a:rPr>
              <a:t>JSEXTON1@augusta.edu</a:t>
            </a:r>
            <a:endParaRPr lang="en-US" dirty="0"/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Medium" panose="02000503020000020003" pitchFamily="2" charset="0"/>
              </a:rPr>
              <a:t>Diane Miller</a:t>
            </a:r>
          </a:p>
          <a:p>
            <a:r>
              <a:rPr lang="en-US" sz="1600" dirty="0">
                <a:solidFill>
                  <a:srgbClr val="831C57"/>
                </a:solidFill>
                <a:latin typeface="Avenir Medium" panose="02000503020000020003" pitchFamily="2" charset="0"/>
              </a:rPr>
              <a:t>Director of InfoSec Operations and Identity Management </a:t>
            </a:r>
            <a:r>
              <a:rPr lang="en-US" sz="1600" dirty="0">
                <a:latin typeface="Avenir Medium" panose="02000503020000020003" pitchFamily="2" charset="0"/>
              </a:rPr>
              <a:t>Northrop Grumman</a:t>
            </a:r>
          </a:p>
          <a:p>
            <a:r>
              <a:rPr lang="en-US" sz="1600" dirty="0">
                <a:latin typeface="Avenir Medium" panose="02000503020000020003" pitchFamily="2" charset="0"/>
              </a:rPr>
              <a:t>Email: </a:t>
            </a:r>
            <a:r>
              <a:rPr lang="en-US" u="sng" dirty="0">
                <a:hlinkClick r:id="rId3" tooltip="mailto:jepstein@nsf.gov"/>
              </a:rPr>
              <a:t>jepstein@nsf.gov</a:t>
            </a:r>
            <a:endParaRPr lang="en-US" dirty="0"/>
          </a:p>
          <a:p>
            <a:endParaRPr lang="en-US" sz="20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Medium" panose="02000503020000020003" pitchFamily="2" charset="0"/>
              </a:rPr>
              <a:t>Jeremy Epstein</a:t>
            </a:r>
          </a:p>
          <a:p>
            <a:r>
              <a:rPr lang="en-US" sz="1600" dirty="0">
                <a:solidFill>
                  <a:srgbClr val="831C57"/>
                </a:solidFill>
                <a:latin typeface="Avenir Medium" panose="02000503020000020003" pitchFamily="2" charset="0"/>
              </a:rPr>
              <a:t>Program Director</a:t>
            </a:r>
          </a:p>
          <a:p>
            <a:r>
              <a:rPr lang="en-US" sz="1600" dirty="0">
                <a:latin typeface="Avenir Medium" panose="02000503020000020003" pitchFamily="2" charset="0"/>
              </a:rPr>
              <a:t>National Science Foundation</a:t>
            </a:r>
          </a:p>
          <a:p>
            <a:r>
              <a:rPr lang="en-US" sz="1600" dirty="0">
                <a:latin typeface="Avenir Medium" panose="02000503020000020003" pitchFamily="2" charset="0"/>
              </a:rPr>
              <a:t>Email: </a:t>
            </a:r>
            <a:r>
              <a:rPr lang="en-US" u="sng" dirty="0">
                <a:hlinkClick r:id="rId4" tooltip="mailto:diane.miller@ngc.com"/>
              </a:rPr>
              <a:t>diane.miller@ngc.com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77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9071847-F649-6C43-B70B-258759DB534A}"/>
              </a:ext>
            </a:extLst>
          </p:cNvPr>
          <p:cNvGrpSpPr/>
          <p:nvPr/>
        </p:nvGrpSpPr>
        <p:grpSpPr>
          <a:xfrm>
            <a:off x="1040130" y="1325385"/>
            <a:ext cx="10521394" cy="4207229"/>
            <a:chOff x="1040130" y="1325385"/>
            <a:chExt cx="10521394" cy="42072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E0D70D-AE16-BE43-A81F-76B8AF99EBBC}"/>
                </a:ext>
              </a:extLst>
            </p:cNvPr>
            <p:cNvSpPr txBox="1"/>
            <p:nvPr/>
          </p:nvSpPr>
          <p:spPr>
            <a:xfrm>
              <a:off x="1040130" y="2594610"/>
              <a:ext cx="34061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Avenir Medium" panose="02000503020000020003" pitchFamily="2" charset="0"/>
                </a:rPr>
                <a:t>Program </a:t>
              </a:r>
            </a:p>
            <a:p>
              <a:r>
                <a:rPr lang="en-US" sz="4800" dirty="0">
                  <a:latin typeface="Avenir Medium" panose="02000503020000020003" pitchFamily="2" charset="0"/>
                </a:rPr>
                <a:t>Committee</a:t>
              </a:r>
            </a:p>
          </p:txBody>
        </p:sp>
        <p:pic>
          <p:nvPicPr>
            <p:cNvPr id="3" name="Picture 2" descr="Graphical user interface, application, email&#10;&#10;Description automatically generated">
              <a:extLst>
                <a:ext uri="{FF2B5EF4-FFF2-40B4-BE49-F238E27FC236}">
                  <a16:creationId xmlns:a16="http://schemas.microsoft.com/office/drawing/2014/main" id="{C7A1020B-C2FD-0048-BC7C-7E6524F5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6162" y="1325385"/>
              <a:ext cx="6515362" cy="420722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B56BE4-507A-784D-B6FB-B0D192020C32}"/>
                </a:ext>
              </a:extLst>
            </p:cNvPr>
            <p:cNvSpPr/>
            <p:nvPr/>
          </p:nvSpPr>
          <p:spPr>
            <a:xfrm>
              <a:off x="9580332" y="2894870"/>
              <a:ext cx="868870" cy="200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7C6365-441C-274B-AE6F-8CA72141CA3F}"/>
                </a:ext>
              </a:extLst>
            </p:cNvPr>
            <p:cNvSpPr txBox="1"/>
            <p:nvPr/>
          </p:nvSpPr>
          <p:spPr>
            <a:xfrm>
              <a:off x="9528080" y="2870721"/>
              <a:ext cx="13165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Jodi Guss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840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0D70D-AE16-BE43-A81F-76B8AF99EBBC}"/>
              </a:ext>
            </a:extLst>
          </p:cNvPr>
          <p:cNvSpPr txBox="1"/>
          <p:nvPr/>
        </p:nvSpPr>
        <p:spPr>
          <a:xfrm>
            <a:off x="1040130" y="2594610"/>
            <a:ext cx="340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venir Medium" panose="02000503020000020003" pitchFamily="2" charset="0"/>
              </a:rPr>
              <a:t>Exhibit Hall</a:t>
            </a:r>
          </a:p>
          <a:p>
            <a:r>
              <a:rPr lang="en-US" sz="4800" dirty="0">
                <a:latin typeface="Avenir Medium" panose="02000503020000020003" pitchFamily="2" charset="0"/>
              </a:rPr>
              <a:t>Break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7011-D248-A349-8AA5-A06C539B41C8}"/>
              </a:ext>
            </a:extLst>
          </p:cNvPr>
          <p:cNvSpPr txBox="1"/>
          <p:nvPr/>
        </p:nvSpPr>
        <p:spPr>
          <a:xfrm>
            <a:off x="6096000" y="2458232"/>
            <a:ext cx="48539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31C57"/>
                </a:solidFill>
                <a:latin typeface="Avenir Medium" panose="02000503020000020003" pitchFamily="2" charset="0"/>
              </a:rPr>
              <a:t>3 p.m. – 3:30 p.m.</a:t>
            </a:r>
          </a:p>
          <a:p>
            <a:endParaRPr lang="en-US" sz="2800" dirty="0">
              <a:solidFill>
                <a:srgbClr val="831C57"/>
              </a:solidFill>
              <a:latin typeface="Avenir Medium" panose="02000503020000020003" pitchFamily="2" charset="0"/>
            </a:endParaRPr>
          </a:p>
          <a:p>
            <a:r>
              <a:rPr lang="en-US" sz="2800" dirty="0">
                <a:solidFill>
                  <a:srgbClr val="831C57"/>
                </a:solidFill>
                <a:latin typeface="Avenir Medium" panose="02000503020000020003" pitchFamily="2" charset="0"/>
              </a:rPr>
              <a:t>4:15 p.m. – 4:30 p.m.</a:t>
            </a:r>
          </a:p>
          <a:p>
            <a:endParaRPr lang="en-US" sz="2400" dirty="0">
              <a:solidFill>
                <a:srgbClr val="831C57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rgbClr val="831C57"/>
              </a:solidFill>
              <a:latin typeface="Avenir Medium" panose="02000503020000020003" pitchFamily="2" charset="0"/>
            </a:endParaRPr>
          </a:p>
          <a:p>
            <a:endParaRPr lang="en-US" sz="2000" dirty="0">
              <a:solidFill>
                <a:srgbClr val="831C57"/>
              </a:solidFill>
              <a:latin typeface="Avenir Medium" panose="02000503020000020003" pitchFamily="2" charset="0"/>
            </a:endParaRPr>
          </a:p>
          <a:p>
            <a:endParaRPr lang="en-US" sz="2400" dirty="0">
              <a:solidFill>
                <a:srgbClr val="831C57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05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0D70D-AE16-BE43-A81F-76B8AF99EBBC}"/>
              </a:ext>
            </a:extLst>
          </p:cNvPr>
          <p:cNvSpPr txBox="1"/>
          <p:nvPr/>
        </p:nvSpPr>
        <p:spPr>
          <a:xfrm>
            <a:off x="1040130" y="2594610"/>
            <a:ext cx="340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venir Medium" panose="02000503020000020003" pitchFamily="2" charset="0"/>
              </a:rPr>
              <a:t>Breakout</a:t>
            </a:r>
          </a:p>
          <a:p>
            <a:r>
              <a:rPr lang="en-US" sz="4800" dirty="0">
                <a:latin typeface="Avenir Medium" panose="02000503020000020003" pitchFamily="2" charset="0"/>
              </a:rPr>
              <a:t>Sessions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7011-D248-A349-8AA5-A06C539B41C8}"/>
              </a:ext>
            </a:extLst>
          </p:cNvPr>
          <p:cNvSpPr txBox="1"/>
          <p:nvPr/>
        </p:nvSpPr>
        <p:spPr>
          <a:xfrm>
            <a:off x="6094851" y="1159599"/>
            <a:ext cx="5266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31C57"/>
                </a:solidFill>
                <a:latin typeface="Avenir Medium" panose="02000503020000020003" pitchFamily="2" charset="0"/>
              </a:rPr>
              <a:t>3:30 p.m. – 4:15 p.m.</a:t>
            </a:r>
          </a:p>
          <a:p>
            <a:r>
              <a:rPr lang="en-US" sz="2400" dirty="0">
                <a:solidFill>
                  <a:srgbClr val="831C57"/>
                </a:solidFill>
                <a:latin typeface="Avenir Medium" panose="02000503020000020003" pitchFamily="2" charset="0"/>
              </a:rPr>
              <a:t>4:30 p.m. – 5:15 p.m.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Career Discovery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The Talent Lifecycle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The Learning Ecosystem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Effective Leadership</a:t>
            </a:r>
          </a:p>
          <a:p>
            <a:endParaRPr lang="en-US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82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FF92-1176-F94F-85E6-E2D78F24F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8849"/>
            <a:ext cx="9144000" cy="892493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endParaRPr lang="en-US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9" name="Picture 8" descr="A picture containing polygon&#10;&#10;Description automatically generated">
            <a:extLst>
              <a:ext uri="{FF2B5EF4-FFF2-40B4-BE49-F238E27FC236}">
                <a16:creationId xmlns:a16="http://schemas.microsoft.com/office/drawing/2014/main" id="{993660C4-ADE3-3A40-AA7C-C5650144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5C00B84-063A-3144-9668-2FA7CEC1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0D70D-AE16-BE43-A81F-76B8AF99EBBC}"/>
              </a:ext>
            </a:extLst>
          </p:cNvPr>
          <p:cNvSpPr txBox="1"/>
          <p:nvPr/>
        </p:nvSpPr>
        <p:spPr>
          <a:xfrm>
            <a:off x="1040130" y="2594610"/>
            <a:ext cx="3406140" cy="150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venir Medium" panose="02000503020000020003" pitchFamily="2" charset="0"/>
              </a:rPr>
              <a:t>Conference </a:t>
            </a:r>
          </a:p>
          <a:p>
            <a:pPr>
              <a:lnSpc>
                <a:spcPts val="4560"/>
              </a:lnSpc>
            </a:pPr>
            <a:r>
              <a:rPr lang="en-US" sz="4800" dirty="0">
                <a:latin typeface="Avenir Medium" panose="02000503020000020003" pitchFamily="2" charset="0"/>
              </a:rPr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7011-D248-A349-8AA5-A06C539B41C8}"/>
              </a:ext>
            </a:extLst>
          </p:cNvPr>
          <p:cNvSpPr txBox="1"/>
          <p:nvPr/>
        </p:nvSpPr>
        <p:spPr>
          <a:xfrm>
            <a:off x="6195060" y="2057400"/>
            <a:ext cx="48539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Medium" panose="02000503020000020003" pitchFamily="2" charset="0"/>
              </a:rPr>
              <a:t>Mark B. Rosenberg</a:t>
            </a:r>
          </a:p>
          <a:p>
            <a:endParaRPr lang="en-US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rgbClr val="831C57"/>
                </a:solidFill>
                <a:latin typeface="Avenir Medium" panose="02000503020000020003" pitchFamily="2" charset="0"/>
              </a:rPr>
              <a:t>President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Florida International University</a:t>
            </a:r>
          </a:p>
          <a:p>
            <a:endParaRPr lang="en-US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2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E0D70D-AE16-BE43-A81F-76B8AF99EBBC}"/>
              </a:ext>
            </a:extLst>
          </p:cNvPr>
          <p:cNvSpPr txBox="1"/>
          <p:nvPr/>
        </p:nvSpPr>
        <p:spPr>
          <a:xfrm>
            <a:off x="1040130" y="2537460"/>
            <a:ext cx="340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venir Medium" panose="02000503020000020003" pitchFamily="2" charset="0"/>
              </a:rPr>
              <a:t>Opening</a:t>
            </a:r>
          </a:p>
          <a:p>
            <a:r>
              <a:rPr lang="en-US" sz="4800" dirty="0">
                <a:latin typeface="Avenir Medium" panose="02000503020000020003" pitchFamily="2" charset="0"/>
              </a:rPr>
              <a:t>Remarks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7011-D248-A349-8AA5-A06C539B41C8}"/>
              </a:ext>
            </a:extLst>
          </p:cNvPr>
          <p:cNvSpPr txBox="1"/>
          <p:nvPr/>
        </p:nvSpPr>
        <p:spPr>
          <a:xfrm>
            <a:off x="6195060" y="2057400"/>
            <a:ext cx="48539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Medium" panose="02000503020000020003" pitchFamily="2" charset="0"/>
              </a:rPr>
              <a:t>Rodney Petersen</a:t>
            </a:r>
          </a:p>
          <a:p>
            <a:endParaRPr lang="en-US" sz="2400" dirty="0">
              <a:latin typeface="Avenir Medium" panose="02000503020000020003" pitchFamily="2" charset="0"/>
            </a:endParaRPr>
          </a:p>
          <a:p>
            <a:r>
              <a:rPr lang="en-US" sz="2000" dirty="0">
                <a:solidFill>
                  <a:srgbClr val="831C57"/>
                </a:solidFill>
                <a:latin typeface="Avenir Medium" panose="02000503020000020003" pitchFamily="2" charset="0"/>
              </a:rPr>
              <a:t>Director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National Initiative for Cybersecurity Education (NICE)</a:t>
            </a:r>
          </a:p>
          <a:p>
            <a:endParaRPr lang="en-US" sz="24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5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6DD37E2-27F3-2D44-8E84-479E6AD3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90D5FBB-51EB-174A-80F7-B107BF14F2C6}"/>
              </a:ext>
            </a:extLst>
          </p:cNvPr>
          <p:cNvSpPr/>
          <p:nvPr/>
        </p:nvSpPr>
        <p:spPr>
          <a:xfrm>
            <a:off x="0" y="3423780"/>
            <a:ext cx="12192000" cy="3434220"/>
          </a:xfrm>
          <a:prstGeom prst="rect">
            <a:avLst/>
          </a:prstGeom>
          <a:solidFill>
            <a:srgbClr val="BFB9A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0C398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C4FAB-D932-5848-B2AC-C26157B7A0AB}"/>
              </a:ext>
            </a:extLst>
          </p:cNvPr>
          <p:cNvSpPr/>
          <p:nvPr/>
        </p:nvSpPr>
        <p:spPr>
          <a:xfrm>
            <a:off x="8074001" y="2137948"/>
            <a:ext cx="3086094" cy="2079437"/>
          </a:xfrm>
          <a:prstGeom prst="rect">
            <a:avLst/>
          </a:prstGeom>
          <a:solidFill>
            <a:srgbClr val="38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82F119-1246-854F-B055-E6FE13DD968C}"/>
              </a:ext>
            </a:extLst>
          </p:cNvPr>
          <p:cNvSpPr/>
          <p:nvPr/>
        </p:nvSpPr>
        <p:spPr>
          <a:xfrm>
            <a:off x="4552952" y="2137949"/>
            <a:ext cx="3086094" cy="2079437"/>
          </a:xfrm>
          <a:prstGeom prst="rect">
            <a:avLst/>
          </a:prstGeom>
          <a:solidFill>
            <a:srgbClr val="38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E703D-CEB9-1D41-9824-F346034E13D5}"/>
              </a:ext>
            </a:extLst>
          </p:cNvPr>
          <p:cNvSpPr/>
          <p:nvPr/>
        </p:nvSpPr>
        <p:spPr>
          <a:xfrm>
            <a:off x="1027581" y="2137948"/>
            <a:ext cx="3086094" cy="2079437"/>
          </a:xfrm>
          <a:prstGeom prst="rect">
            <a:avLst/>
          </a:prstGeom>
          <a:solidFill>
            <a:srgbClr val="382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573F1-228B-284F-B3CF-8271818DA67E}"/>
              </a:ext>
            </a:extLst>
          </p:cNvPr>
          <p:cNvSpPr txBox="1"/>
          <p:nvPr/>
        </p:nvSpPr>
        <p:spPr>
          <a:xfrm>
            <a:off x="1113864" y="5138281"/>
            <a:ext cx="2913529" cy="1077218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  <a:t>Inspire a sense of urgency in both the public and private sectors to address the shortage of skilled cybersecurity workers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65EAF-1F38-A547-8A88-755C13CD74EB}"/>
              </a:ext>
            </a:extLst>
          </p:cNvPr>
          <p:cNvSpPr txBox="1"/>
          <p:nvPr/>
        </p:nvSpPr>
        <p:spPr>
          <a:xfrm>
            <a:off x="4639235" y="5138281"/>
            <a:ext cx="2913529" cy="107721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  <a:t>Strengthen education and training across the ecosystem to emphasize learning, measure outcomes, and diversify the cybersecurity workforce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6B3D2-9F6D-0446-97B7-974C49CB8099}"/>
              </a:ext>
            </a:extLst>
          </p:cNvPr>
          <p:cNvSpPr txBox="1"/>
          <p:nvPr/>
        </p:nvSpPr>
        <p:spPr>
          <a:xfrm>
            <a:off x="8164606" y="5138281"/>
            <a:ext cx="2913529" cy="107721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  <a:t>Support employers to address market demands and enhance recruitment, hiring, development, and retention of cybersecurity talent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ACDBE-1126-8A42-9756-4AEAD709616C}"/>
              </a:ext>
            </a:extLst>
          </p:cNvPr>
          <p:cNvSpPr txBox="1"/>
          <p:nvPr/>
        </p:nvSpPr>
        <p:spPr>
          <a:xfrm>
            <a:off x="1113864" y="4312023"/>
            <a:ext cx="2913529" cy="735105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  <a:t>ACCELERATE LEARNING AND SKILLS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1E2D8-D7A0-D049-90F8-6078A1E2C115}"/>
              </a:ext>
            </a:extLst>
          </p:cNvPr>
          <p:cNvSpPr txBox="1"/>
          <p:nvPr/>
        </p:nvSpPr>
        <p:spPr>
          <a:xfrm>
            <a:off x="4639235" y="4347882"/>
            <a:ext cx="2913529" cy="545512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  <a:t>NURTURE A DIVERSE LEARNING COMMUNITY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D8E4A-5C31-0E49-8561-5641650FA80C}"/>
              </a:ext>
            </a:extLst>
          </p:cNvPr>
          <p:cNvSpPr txBox="1"/>
          <p:nvPr/>
        </p:nvSpPr>
        <p:spPr>
          <a:xfrm>
            <a:off x="8164606" y="4303059"/>
            <a:ext cx="2913529" cy="717176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  <a:t>GUIDE CAREER DEVELOPMENT AND WORKFORCE PLANNING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F4FDF9-10C5-7F4B-8096-E433AFDBE5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68" y="1828731"/>
            <a:ext cx="2212042" cy="23451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D7E85B-84AD-1049-8013-8E2FD14E62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98" y="1836688"/>
            <a:ext cx="2216601" cy="23500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4DC24A-980E-AA41-A5EE-BEFA9ECAD4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27" y="1838538"/>
            <a:ext cx="2216601" cy="23500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28A078-61EB-0B44-AB19-76FDCD38D280}"/>
              </a:ext>
            </a:extLst>
          </p:cNvPr>
          <p:cNvSpPr txBox="1"/>
          <p:nvPr/>
        </p:nvSpPr>
        <p:spPr>
          <a:xfrm>
            <a:off x="1" y="725591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9B5F0E"/>
                </a:solidFill>
                <a:latin typeface="Cambria" panose="02040503050406030204" pitchFamily="18" charset="0"/>
                <a:cs typeface="Arial" charset="0"/>
              </a:rPr>
              <a:t>Past Decade, </a:t>
            </a:r>
            <a:r>
              <a:rPr lang="en-US" sz="4400" b="1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P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  <a:t>rior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  <a:t>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314817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7610D17-385F-8B41-BA4F-DC5D644A2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7E27C17-44BD-9C45-8D5A-C8A2C06C3122}"/>
              </a:ext>
            </a:extLst>
          </p:cNvPr>
          <p:cNvSpPr/>
          <p:nvPr/>
        </p:nvSpPr>
        <p:spPr>
          <a:xfrm>
            <a:off x="1623484" y="802217"/>
            <a:ext cx="5384800" cy="5384800"/>
          </a:xfrm>
          <a:prstGeom prst="ellipse">
            <a:avLst/>
          </a:prstGeom>
          <a:solidFill>
            <a:srgbClr val="9955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FA5B08-BF4C-E449-B6E5-0B2D4DE6021C}"/>
              </a:ext>
            </a:extLst>
          </p:cNvPr>
          <p:cNvSpPr/>
          <p:nvPr/>
        </p:nvSpPr>
        <p:spPr>
          <a:xfrm>
            <a:off x="3200400" y="787400"/>
            <a:ext cx="5384800" cy="5384800"/>
          </a:xfrm>
          <a:prstGeom prst="ellipse">
            <a:avLst/>
          </a:prstGeom>
          <a:solidFill>
            <a:srgbClr val="9955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979BA0-A4FB-D546-B87D-F6F2D7202FC2}"/>
              </a:ext>
            </a:extLst>
          </p:cNvPr>
          <p:cNvSpPr/>
          <p:nvPr/>
        </p:nvSpPr>
        <p:spPr>
          <a:xfrm>
            <a:off x="4999566" y="802217"/>
            <a:ext cx="5384800" cy="5384800"/>
          </a:xfrm>
          <a:prstGeom prst="ellipse">
            <a:avLst/>
          </a:prstGeom>
          <a:solidFill>
            <a:srgbClr val="9955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9C597-D4BE-574B-9667-625874E88390}"/>
              </a:ext>
            </a:extLst>
          </p:cNvPr>
          <p:cNvSpPr/>
          <p:nvPr/>
        </p:nvSpPr>
        <p:spPr>
          <a:xfrm>
            <a:off x="0" y="1540933"/>
            <a:ext cx="12192000" cy="3911600"/>
          </a:xfrm>
          <a:prstGeom prst="rect">
            <a:avLst/>
          </a:prstGeom>
          <a:solidFill>
            <a:srgbClr val="5C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E5097F-A146-8249-AF7D-6561EFA6C056}"/>
              </a:ext>
            </a:extLst>
          </p:cNvPr>
          <p:cNvSpPr txBox="1">
            <a:spLocks/>
          </p:cNvSpPr>
          <p:nvPr/>
        </p:nvSpPr>
        <p:spPr bwMode="auto">
          <a:xfrm>
            <a:off x="2508250" y="3058653"/>
            <a:ext cx="71755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Prepare, grow, and sustain a cybersecurity workforce that safeguards and promotes America’s national security and economic prosperity.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20C03D3-A052-C347-AAE8-6B9B2E91BC1D}"/>
              </a:ext>
            </a:extLst>
          </p:cNvPr>
          <p:cNvSpPr txBox="1">
            <a:spLocks/>
          </p:cNvSpPr>
          <p:nvPr/>
        </p:nvSpPr>
        <p:spPr>
          <a:xfrm>
            <a:off x="838200" y="2026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 charset="0"/>
              </a:rPr>
              <a:t>New Decade,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 charset="0"/>
              </a:rPr>
              <a:t>New Vision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601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46CE49-AE25-CB4C-A2FD-BA6C40EF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7E27C17-44BD-9C45-8D5A-C8A2C06C3122}"/>
              </a:ext>
            </a:extLst>
          </p:cNvPr>
          <p:cNvSpPr/>
          <p:nvPr/>
        </p:nvSpPr>
        <p:spPr>
          <a:xfrm>
            <a:off x="1623484" y="802217"/>
            <a:ext cx="5384800" cy="5384800"/>
          </a:xfrm>
          <a:prstGeom prst="ellipse">
            <a:avLst/>
          </a:prstGeom>
          <a:solidFill>
            <a:srgbClr val="9955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FA5B08-BF4C-E449-B6E5-0B2D4DE6021C}"/>
              </a:ext>
            </a:extLst>
          </p:cNvPr>
          <p:cNvSpPr/>
          <p:nvPr/>
        </p:nvSpPr>
        <p:spPr>
          <a:xfrm>
            <a:off x="3200400" y="787400"/>
            <a:ext cx="5384800" cy="5384800"/>
          </a:xfrm>
          <a:prstGeom prst="ellipse">
            <a:avLst/>
          </a:prstGeom>
          <a:solidFill>
            <a:srgbClr val="9955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979BA0-A4FB-D546-B87D-F6F2D7202FC2}"/>
              </a:ext>
            </a:extLst>
          </p:cNvPr>
          <p:cNvSpPr/>
          <p:nvPr/>
        </p:nvSpPr>
        <p:spPr>
          <a:xfrm>
            <a:off x="4999566" y="802217"/>
            <a:ext cx="5384800" cy="5384800"/>
          </a:xfrm>
          <a:prstGeom prst="ellipse">
            <a:avLst/>
          </a:prstGeom>
          <a:solidFill>
            <a:srgbClr val="9955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49C597-D4BE-574B-9667-625874E88390}"/>
              </a:ext>
            </a:extLst>
          </p:cNvPr>
          <p:cNvSpPr/>
          <p:nvPr/>
        </p:nvSpPr>
        <p:spPr>
          <a:xfrm>
            <a:off x="0" y="1540933"/>
            <a:ext cx="12192000" cy="3911600"/>
          </a:xfrm>
          <a:prstGeom prst="rect">
            <a:avLst/>
          </a:prstGeom>
          <a:solidFill>
            <a:srgbClr val="5C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E5097F-A146-8249-AF7D-6561EFA6C056}"/>
              </a:ext>
            </a:extLst>
          </p:cNvPr>
          <p:cNvSpPr txBox="1">
            <a:spLocks/>
          </p:cNvSpPr>
          <p:nvPr/>
        </p:nvSpPr>
        <p:spPr bwMode="auto">
          <a:xfrm>
            <a:off x="2508250" y="3058653"/>
            <a:ext cx="7175500" cy="167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To energize, promote, and coordinate a robust community working together to advance an integrated ecosystem of cybersecurity education, training, and workforce development</a:t>
            </a:r>
            <a:endParaRPr lang="en-US" dirty="0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4490CA63-CEDD-B64B-A8BA-F60B463C5DFB}"/>
              </a:ext>
            </a:extLst>
          </p:cNvPr>
          <p:cNvSpPr txBox="1">
            <a:spLocks/>
          </p:cNvSpPr>
          <p:nvPr/>
        </p:nvSpPr>
        <p:spPr>
          <a:xfrm>
            <a:off x="838200" y="2026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 charset="0"/>
              </a:rPr>
              <a:t>New Decade,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Arial" charset="0"/>
              </a:rPr>
              <a:t>Similar Mission</a:t>
            </a:r>
            <a:b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Arial" charset="0"/>
                <a:cs typeface="Arial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506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990262D-D7BA-D34C-92F6-BEBEF626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9B5F0E"/>
                </a:solidFill>
                <a:latin typeface="Cambria" panose="02040503050406030204" pitchFamily="18" charset="0"/>
                <a:cs typeface="Arial" charset="0"/>
              </a:rPr>
              <a:t>New Decade, </a:t>
            </a:r>
            <a:r>
              <a:rPr lang="en-US" sz="4400" dirty="0">
                <a:solidFill>
                  <a:srgbClr val="E7E6E6">
                    <a:lumMod val="25000"/>
                  </a:srgbClr>
                </a:solidFill>
                <a:latin typeface="Cambria" panose="02040503050406030204" pitchFamily="18" charset="0"/>
                <a:cs typeface="Arial" charset="0"/>
              </a:rPr>
              <a:t>Same Values</a:t>
            </a:r>
            <a:endParaRPr lang="en-US" sz="4400" b="0" dirty="0">
              <a:solidFill>
                <a:srgbClr val="E7E6E6">
                  <a:lumMod val="25000"/>
                </a:srgbClr>
              </a:solidFill>
              <a:latin typeface="Cambria" panose="02040503050406030204" pitchFamily="18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9088" y="1621465"/>
            <a:ext cx="4864151" cy="452596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Cambria" panose="02040503050406030204" pitchFamily="18" charset="0"/>
              </a:rPr>
              <a:t>Foster communication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Cambria" panose="02040503050406030204" pitchFamily="18" charset="0"/>
              </a:rPr>
              <a:t>Facilitate collaboration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Cambria" panose="02040503050406030204" pitchFamily="18" charset="0"/>
              </a:rPr>
              <a:t>Share and leverage resources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Cambria" panose="02040503050406030204" pitchFamily="18" charset="0"/>
              </a:rPr>
              <a:t>Act based on evidence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Cambria" panose="02040503050406030204" pitchFamily="18" charset="0"/>
              </a:rPr>
              <a:t>Evaluate and improve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Cambria" panose="02040503050406030204" pitchFamily="18" charset="0"/>
              </a:rPr>
              <a:t>Challenge assumptions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Cambria" panose="02040503050406030204" pitchFamily="18" charset="0"/>
              </a:rPr>
              <a:t>Stimulate innovation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latin typeface="Cambria" panose="02040503050406030204" pitchFamily="18" charset="0"/>
              </a:rPr>
              <a:t>Model inclusion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2484BEE-97F1-EE4B-B684-E685F27F16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0322" y="1621465"/>
            <a:ext cx="4754656" cy="4626934"/>
          </a:xfrm>
        </p:spPr>
      </p:pic>
    </p:spTree>
    <p:extLst>
      <p:ext uri="{BB962C8B-B14F-4D97-AF65-F5344CB8AC3E}">
        <p14:creationId xmlns:p14="http://schemas.microsoft.com/office/powerpoint/2010/main" val="378402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11580</TotalTime>
  <Words>799</Words>
  <Application>Microsoft Macintosh PowerPoint</Application>
  <PresentationFormat>Widescreen</PresentationFormat>
  <Paragraphs>162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Avenir Book</vt:lpstr>
      <vt:lpstr>Avenir Medium</vt:lpstr>
      <vt:lpstr>Calibri</vt:lpstr>
      <vt:lpstr>Calibri Light</vt:lpstr>
      <vt:lpstr>Cambria</vt:lpstr>
      <vt:lpstr>Helvetica</vt:lpstr>
      <vt:lpstr>Helvetica Neue Thin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Decade, Same Values</vt:lpstr>
      <vt:lpstr>PowerPoint Presentation</vt:lpstr>
      <vt:lpstr>NICE Framework</vt:lpstr>
      <vt:lpstr>NICE Framework at the NICE Conference &amp; Expo</vt:lpstr>
      <vt:lpstr>Transform Learning</vt:lpstr>
      <vt:lpstr>Transform Learning at the NICE Conference &amp; Expo</vt:lpstr>
      <vt:lpstr> Career Discovery</vt:lpstr>
      <vt:lpstr> Career Discovery at the NICE Conference &amp; Expo</vt:lpstr>
      <vt:lpstr>Talent Management</vt:lpstr>
      <vt:lpstr>Talent Management at the NICE Conference &amp; Expo</vt:lpstr>
      <vt:lpstr>Research on Effective Practices</vt:lpstr>
      <vt:lpstr>Next Steps: Implementation Plans and 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Peres-Furones</dc:creator>
  <cp:lastModifiedBy>Barbara Peres-Furones</cp:lastModifiedBy>
  <cp:revision>21</cp:revision>
  <dcterms:created xsi:type="dcterms:W3CDTF">2019-11-15T02:58:59Z</dcterms:created>
  <dcterms:modified xsi:type="dcterms:W3CDTF">2020-10-27T14:40:12Z</dcterms:modified>
</cp:coreProperties>
</file>