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30.jpg" ContentType="image/png"/>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56" r:id="rId2"/>
    <p:sldId id="260" r:id="rId3"/>
    <p:sldId id="293" r:id="rId4"/>
    <p:sldId id="296" r:id="rId5"/>
    <p:sldId id="266" r:id="rId6"/>
    <p:sldId id="495" r:id="rId7"/>
    <p:sldId id="470" r:id="rId8"/>
    <p:sldId id="494" r:id="rId9"/>
    <p:sldId id="488" r:id="rId10"/>
    <p:sldId id="489" r:id="rId11"/>
    <p:sldId id="490" r:id="rId12"/>
    <p:sldId id="493" r:id="rId13"/>
    <p:sldId id="492" r:id="rId14"/>
    <p:sldId id="491" r:id="rId15"/>
    <p:sldId id="496" r:id="rId16"/>
    <p:sldId id="487" r:id="rId17"/>
    <p:sldId id="478" r:id="rId18"/>
    <p:sldId id="294" r:id="rId19"/>
    <p:sldId id="297" r:id="rId20"/>
    <p:sldId id="268" r:id="rId21"/>
    <p:sldId id="267" r:id="rId22"/>
    <p:sldId id="298" r:id="rId23"/>
    <p:sldId id="29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A18329E-A2D6-7F4C-A3A6-44DAA39FCF55}">
          <p14:sldIdLst>
            <p14:sldId id="256"/>
            <p14:sldId id="260"/>
            <p14:sldId id="293"/>
          </p14:sldIdLst>
        </p14:section>
        <p14:section name="Untitled Section" id="{6E916207-63FB-F942-936E-AB94957B7505}">
          <p14:sldIdLst>
            <p14:sldId id="296"/>
            <p14:sldId id="266"/>
            <p14:sldId id="495"/>
            <p14:sldId id="470"/>
            <p14:sldId id="494"/>
            <p14:sldId id="488"/>
            <p14:sldId id="489"/>
            <p14:sldId id="490"/>
            <p14:sldId id="493"/>
            <p14:sldId id="492"/>
            <p14:sldId id="491"/>
            <p14:sldId id="496"/>
            <p14:sldId id="487"/>
            <p14:sldId id="478"/>
            <p14:sldId id="294"/>
            <p14:sldId id="297"/>
            <p14:sldId id="268"/>
            <p14:sldId id="267"/>
            <p14:sldId id="298"/>
            <p14:sldId id="29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31C57"/>
    <a:srgbClr val="00C1F1"/>
    <a:srgbClr val="F7931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16"/>
    <p:restoredTop sz="94720"/>
  </p:normalViewPr>
  <p:slideViewPr>
    <p:cSldViewPr snapToGrid="0" snapToObjects="1">
      <p:cViewPr varScale="1">
        <p:scale>
          <a:sx n="105" d="100"/>
          <a:sy n="105" d="100"/>
        </p:scale>
        <p:origin x="848"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6A1503-7608-2D43-B243-324E31162D4E}" type="doc">
      <dgm:prSet loTypeId="urn:microsoft.com/office/officeart/2005/8/layout/hierarchy6" loCatId="" qsTypeId="urn:microsoft.com/office/officeart/2005/8/quickstyle/simple1" qsCatId="simple" csTypeId="urn:microsoft.com/office/officeart/2005/8/colors/accent1_2" csCatId="accent1" phldr="1"/>
      <dgm:spPr/>
      <dgm:t>
        <a:bodyPr/>
        <a:lstStyle/>
        <a:p>
          <a:endParaRPr lang="en-US"/>
        </a:p>
      </dgm:t>
    </dgm:pt>
    <dgm:pt modelId="{D4A07752-084E-E042-A3B4-13518A88DA06}">
      <dgm:prSet phldrT="[Text]"/>
      <dgm:spPr/>
      <dgm:t>
        <a:bodyPr/>
        <a:lstStyle/>
        <a:p>
          <a:r>
            <a:rPr lang="en-US" dirty="0"/>
            <a:t>NICE Community Coordinating Council</a:t>
          </a:r>
        </a:p>
      </dgm:t>
    </dgm:pt>
    <dgm:pt modelId="{0D40A625-69D7-4540-827C-76AD6272D885}" type="parTrans" cxnId="{4CCA9F6E-F658-7B48-86D9-998B8917F6B8}">
      <dgm:prSet/>
      <dgm:spPr/>
      <dgm:t>
        <a:bodyPr/>
        <a:lstStyle/>
        <a:p>
          <a:endParaRPr lang="en-US"/>
        </a:p>
      </dgm:t>
    </dgm:pt>
    <dgm:pt modelId="{319A3696-C416-7C4A-901B-FFACAB07480F}" type="sibTrans" cxnId="{4CCA9F6E-F658-7B48-86D9-998B8917F6B8}">
      <dgm:prSet/>
      <dgm:spPr/>
      <dgm:t>
        <a:bodyPr/>
        <a:lstStyle/>
        <a:p>
          <a:endParaRPr lang="en-US"/>
        </a:p>
      </dgm:t>
    </dgm:pt>
    <dgm:pt modelId="{6365EC30-C38F-074D-A7D4-8C61DC9C4BAF}">
      <dgm:prSet phldrT="[Text]"/>
      <dgm:spPr/>
      <dgm:t>
        <a:bodyPr/>
        <a:lstStyle/>
        <a:p>
          <a:r>
            <a:rPr lang="en-US" dirty="0"/>
            <a:t>Communities of Interest</a:t>
          </a:r>
        </a:p>
      </dgm:t>
    </dgm:pt>
    <dgm:pt modelId="{7E9C28FF-BF46-F347-9916-DA29F7B24AD8}" type="parTrans" cxnId="{5229C813-7C28-CB4E-B8BE-5F44C4867DC7}">
      <dgm:prSet/>
      <dgm:spPr/>
      <dgm:t>
        <a:bodyPr/>
        <a:lstStyle/>
        <a:p>
          <a:endParaRPr lang="en-US"/>
        </a:p>
      </dgm:t>
    </dgm:pt>
    <dgm:pt modelId="{32CC7E9E-726A-8D46-A234-863DD8C3B576}" type="sibTrans" cxnId="{5229C813-7C28-CB4E-B8BE-5F44C4867DC7}">
      <dgm:prSet/>
      <dgm:spPr/>
      <dgm:t>
        <a:bodyPr/>
        <a:lstStyle/>
        <a:p>
          <a:endParaRPr lang="en-US"/>
        </a:p>
      </dgm:t>
    </dgm:pt>
    <dgm:pt modelId="{D9AA7E28-F5FC-B24E-9CAE-865BF1DF492E}">
      <dgm:prSet phldrT="[Text]"/>
      <dgm:spPr/>
      <dgm:t>
        <a:bodyPr/>
        <a:lstStyle/>
        <a:p>
          <a:r>
            <a:rPr lang="en-US" dirty="0"/>
            <a:t>Working Groups</a:t>
          </a:r>
        </a:p>
      </dgm:t>
    </dgm:pt>
    <dgm:pt modelId="{1E0992EA-F6CF-E247-8039-B90E1CD30B3E}" type="parTrans" cxnId="{5758DC3B-7EF9-E644-982D-6124F080A960}">
      <dgm:prSet/>
      <dgm:spPr/>
      <dgm:t>
        <a:bodyPr/>
        <a:lstStyle/>
        <a:p>
          <a:endParaRPr lang="en-US"/>
        </a:p>
      </dgm:t>
    </dgm:pt>
    <dgm:pt modelId="{EBEFECA8-C0E8-AC44-886E-4F3BE66B1A9E}" type="sibTrans" cxnId="{5758DC3B-7EF9-E644-982D-6124F080A960}">
      <dgm:prSet/>
      <dgm:spPr/>
      <dgm:t>
        <a:bodyPr/>
        <a:lstStyle/>
        <a:p>
          <a:endParaRPr lang="en-US"/>
        </a:p>
      </dgm:t>
    </dgm:pt>
    <dgm:pt modelId="{CE132119-69CD-3E45-A73A-034D270ACF9A}">
      <dgm:prSet/>
      <dgm:spPr/>
      <dgm:t>
        <a:bodyPr/>
        <a:lstStyle/>
        <a:p>
          <a:r>
            <a:rPr lang="en-US" dirty="0"/>
            <a:t>Project Teams</a:t>
          </a:r>
        </a:p>
      </dgm:t>
    </dgm:pt>
    <dgm:pt modelId="{6C70AC63-52EF-9D42-8F91-967596239E37}" type="parTrans" cxnId="{812AEFBF-8A33-384D-87E7-2E2100BE9E58}">
      <dgm:prSet/>
      <dgm:spPr/>
      <dgm:t>
        <a:bodyPr/>
        <a:lstStyle/>
        <a:p>
          <a:endParaRPr lang="en-US"/>
        </a:p>
      </dgm:t>
    </dgm:pt>
    <dgm:pt modelId="{3258AD34-48BA-CF40-85AE-DF69FD083FD6}" type="sibTrans" cxnId="{812AEFBF-8A33-384D-87E7-2E2100BE9E58}">
      <dgm:prSet/>
      <dgm:spPr/>
      <dgm:t>
        <a:bodyPr/>
        <a:lstStyle/>
        <a:p>
          <a:endParaRPr lang="en-US"/>
        </a:p>
      </dgm:t>
    </dgm:pt>
    <dgm:pt modelId="{088C1B39-86FC-B341-A2EA-74890087C595}" type="pres">
      <dgm:prSet presAssocID="{926A1503-7608-2D43-B243-324E31162D4E}" presName="mainComposite" presStyleCnt="0">
        <dgm:presLayoutVars>
          <dgm:chPref val="1"/>
          <dgm:dir/>
          <dgm:animOne val="branch"/>
          <dgm:animLvl val="lvl"/>
          <dgm:resizeHandles val="exact"/>
        </dgm:presLayoutVars>
      </dgm:prSet>
      <dgm:spPr/>
    </dgm:pt>
    <dgm:pt modelId="{539AA2D1-60F6-E047-8467-29A47D6C674A}" type="pres">
      <dgm:prSet presAssocID="{926A1503-7608-2D43-B243-324E31162D4E}" presName="hierFlow" presStyleCnt="0"/>
      <dgm:spPr/>
    </dgm:pt>
    <dgm:pt modelId="{0651BEAA-87F1-4A4B-AEFF-B2EB05A6A1AB}" type="pres">
      <dgm:prSet presAssocID="{926A1503-7608-2D43-B243-324E31162D4E}" presName="hierChild1" presStyleCnt="0">
        <dgm:presLayoutVars>
          <dgm:chPref val="1"/>
          <dgm:animOne val="branch"/>
          <dgm:animLvl val="lvl"/>
        </dgm:presLayoutVars>
      </dgm:prSet>
      <dgm:spPr/>
    </dgm:pt>
    <dgm:pt modelId="{B83D22E9-CC26-6041-8F41-1749334DB79F}" type="pres">
      <dgm:prSet presAssocID="{D4A07752-084E-E042-A3B4-13518A88DA06}" presName="Name14" presStyleCnt="0"/>
      <dgm:spPr/>
    </dgm:pt>
    <dgm:pt modelId="{A89773DC-93B3-E64C-B70A-FCD282E8ECDE}" type="pres">
      <dgm:prSet presAssocID="{D4A07752-084E-E042-A3B4-13518A88DA06}" presName="level1Shape" presStyleLbl="node0" presStyleIdx="0" presStyleCnt="1">
        <dgm:presLayoutVars>
          <dgm:chPref val="3"/>
        </dgm:presLayoutVars>
      </dgm:prSet>
      <dgm:spPr/>
    </dgm:pt>
    <dgm:pt modelId="{7F19564A-2F9D-5246-97AF-C90364808CFE}" type="pres">
      <dgm:prSet presAssocID="{D4A07752-084E-E042-A3B4-13518A88DA06}" presName="hierChild2" presStyleCnt="0"/>
      <dgm:spPr/>
    </dgm:pt>
    <dgm:pt modelId="{EDA3AEFC-ACA3-8249-9AA1-AFC53B2F6DDC}" type="pres">
      <dgm:prSet presAssocID="{7E9C28FF-BF46-F347-9916-DA29F7B24AD8}" presName="Name19" presStyleLbl="parChTrans1D2" presStyleIdx="0" presStyleCnt="3"/>
      <dgm:spPr/>
    </dgm:pt>
    <dgm:pt modelId="{F8AB7E64-97CA-FC42-916D-4503237CF76C}" type="pres">
      <dgm:prSet presAssocID="{6365EC30-C38F-074D-A7D4-8C61DC9C4BAF}" presName="Name21" presStyleCnt="0"/>
      <dgm:spPr/>
    </dgm:pt>
    <dgm:pt modelId="{10A91269-E845-8640-B37A-18ADF946196D}" type="pres">
      <dgm:prSet presAssocID="{6365EC30-C38F-074D-A7D4-8C61DC9C4BAF}" presName="level2Shape" presStyleLbl="node2" presStyleIdx="0" presStyleCnt="3"/>
      <dgm:spPr/>
    </dgm:pt>
    <dgm:pt modelId="{605C8318-7406-B746-B81C-7F8D4A27575C}" type="pres">
      <dgm:prSet presAssocID="{6365EC30-C38F-074D-A7D4-8C61DC9C4BAF}" presName="hierChild3" presStyleCnt="0"/>
      <dgm:spPr/>
    </dgm:pt>
    <dgm:pt modelId="{B1D3A84E-E16F-4A4F-9A43-97C84E48DD6B}" type="pres">
      <dgm:prSet presAssocID="{1E0992EA-F6CF-E247-8039-B90E1CD30B3E}" presName="Name19" presStyleLbl="parChTrans1D2" presStyleIdx="1" presStyleCnt="3"/>
      <dgm:spPr/>
    </dgm:pt>
    <dgm:pt modelId="{A296DF0D-06B9-A048-A271-B03FC801D843}" type="pres">
      <dgm:prSet presAssocID="{D9AA7E28-F5FC-B24E-9CAE-865BF1DF492E}" presName="Name21" presStyleCnt="0"/>
      <dgm:spPr/>
    </dgm:pt>
    <dgm:pt modelId="{6E75E541-4924-1E4A-812B-50DBEB1BB59C}" type="pres">
      <dgm:prSet presAssocID="{D9AA7E28-F5FC-B24E-9CAE-865BF1DF492E}" presName="level2Shape" presStyleLbl="node2" presStyleIdx="1" presStyleCnt="3"/>
      <dgm:spPr/>
    </dgm:pt>
    <dgm:pt modelId="{255B81D1-6721-CA4F-9974-A076E0303366}" type="pres">
      <dgm:prSet presAssocID="{D9AA7E28-F5FC-B24E-9CAE-865BF1DF492E}" presName="hierChild3" presStyleCnt="0"/>
      <dgm:spPr/>
    </dgm:pt>
    <dgm:pt modelId="{F4E2F521-D4DF-C941-9E74-1BE583B77710}" type="pres">
      <dgm:prSet presAssocID="{6C70AC63-52EF-9D42-8F91-967596239E37}" presName="Name19" presStyleLbl="parChTrans1D2" presStyleIdx="2" presStyleCnt="3"/>
      <dgm:spPr/>
    </dgm:pt>
    <dgm:pt modelId="{26720534-31E9-E94F-9C9E-1EE8BEE0CD08}" type="pres">
      <dgm:prSet presAssocID="{CE132119-69CD-3E45-A73A-034D270ACF9A}" presName="Name21" presStyleCnt="0"/>
      <dgm:spPr/>
    </dgm:pt>
    <dgm:pt modelId="{7E90380C-A315-9849-B24C-2B2EECC8BAAA}" type="pres">
      <dgm:prSet presAssocID="{CE132119-69CD-3E45-A73A-034D270ACF9A}" presName="level2Shape" presStyleLbl="node2" presStyleIdx="2" presStyleCnt="3"/>
      <dgm:spPr/>
    </dgm:pt>
    <dgm:pt modelId="{4BEC4F7F-170E-2246-8105-53E35CD7F022}" type="pres">
      <dgm:prSet presAssocID="{CE132119-69CD-3E45-A73A-034D270ACF9A}" presName="hierChild3" presStyleCnt="0"/>
      <dgm:spPr/>
    </dgm:pt>
    <dgm:pt modelId="{D48D76F7-6D06-F54F-AA72-B2DBD619E021}" type="pres">
      <dgm:prSet presAssocID="{926A1503-7608-2D43-B243-324E31162D4E}" presName="bgShapesFlow" presStyleCnt="0"/>
      <dgm:spPr/>
    </dgm:pt>
  </dgm:ptLst>
  <dgm:cxnLst>
    <dgm:cxn modelId="{9AD1A601-2961-D54F-B579-BFA791BA70CD}" type="presOf" srcId="{1E0992EA-F6CF-E247-8039-B90E1CD30B3E}" destId="{B1D3A84E-E16F-4A4F-9A43-97C84E48DD6B}" srcOrd="0" destOrd="0" presId="urn:microsoft.com/office/officeart/2005/8/layout/hierarchy6"/>
    <dgm:cxn modelId="{5229C813-7C28-CB4E-B8BE-5F44C4867DC7}" srcId="{D4A07752-084E-E042-A3B4-13518A88DA06}" destId="{6365EC30-C38F-074D-A7D4-8C61DC9C4BAF}" srcOrd="0" destOrd="0" parTransId="{7E9C28FF-BF46-F347-9916-DA29F7B24AD8}" sibTransId="{32CC7E9E-726A-8D46-A234-863DD8C3B576}"/>
    <dgm:cxn modelId="{2A29D837-1544-CD4C-8CD4-F4C8AC5890E6}" type="presOf" srcId="{CE132119-69CD-3E45-A73A-034D270ACF9A}" destId="{7E90380C-A315-9849-B24C-2B2EECC8BAAA}" srcOrd="0" destOrd="0" presId="urn:microsoft.com/office/officeart/2005/8/layout/hierarchy6"/>
    <dgm:cxn modelId="{5758DC3B-7EF9-E644-982D-6124F080A960}" srcId="{D4A07752-084E-E042-A3B4-13518A88DA06}" destId="{D9AA7E28-F5FC-B24E-9CAE-865BF1DF492E}" srcOrd="1" destOrd="0" parTransId="{1E0992EA-F6CF-E247-8039-B90E1CD30B3E}" sibTransId="{EBEFECA8-C0E8-AC44-886E-4F3BE66B1A9E}"/>
    <dgm:cxn modelId="{A768D04F-FE50-1145-B64A-16DEC9910617}" type="presOf" srcId="{7E9C28FF-BF46-F347-9916-DA29F7B24AD8}" destId="{EDA3AEFC-ACA3-8249-9AA1-AFC53B2F6DDC}" srcOrd="0" destOrd="0" presId="urn:microsoft.com/office/officeart/2005/8/layout/hierarchy6"/>
    <dgm:cxn modelId="{4CCA9F6E-F658-7B48-86D9-998B8917F6B8}" srcId="{926A1503-7608-2D43-B243-324E31162D4E}" destId="{D4A07752-084E-E042-A3B4-13518A88DA06}" srcOrd="0" destOrd="0" parTransId="{0D40A625-69D7-4540-827C-76AD6272D885}" sibTransId="{319A3696-C416-7C4A-901B-FFACAB07480F}"/>
    <dgm:cxn modelId="{4353C571-4889-4043-A1BA-FDDDC0EE1ED9}" type="presOf" srcId="{D9AA7E28-F5FC-B24E-9CAE-865BF1DF492E}" destId="{6E75E541-4924-1E4A-812B-50DBEB1BB59C}" srcOrd="0" destOrd="0" presId="urn:microsoft.com/office/officeart/2005/8/layout/hierarchy6"/>
    <dgm:cxn modelId="{FA24BC73-A429-414D-BD07-7A262E620832}" type="presOf" srcId="{6365EC30-C38F-074D-A7D4-8C61DC9C4BAF}" destId="{10A91269-E845-8640-B37A-18ADF946196D}" srcOrd="0" destOrd="0" presId="urn:microsoft.com/office/officeart/2005/8/layout/hierarchy6"/>
    <dgm:cxn modelId="{E88E63B6-5990-2C44-9F72-CC0ED61880AF}" type="presOf" srcId="{926A1503-7608-2D43-B243-324E31162D4E}" destId="{088C1B39-86FC-B341-A2EA-74890087C595}" srcOrd="0" destOrd="0" presId="urn:microsoft.com/office/officeart/2005/8/layout/hierarchy6"/>
    <dgm:cxn modelId="{CEC54EB8-94AF-BF4F-BBDA-2C1EAB08BD05}" type="presOf" srcId="{6C70AC63-52EF-9D42-8F91-967596239E37}" destId="{F4E2F521-D4DF-C941-9E74-1BE583B77710}" srcOrd="0" destOrd="0" presId="urn:microsoft.com/office/officeart/2005/8/layout/hierarchy6"/>
    <dgm:cxn modelId="{812AEFBF-8A33-384D-87E7-2E2100BE9E58}" srcId="{D4A07752-084E-E042-A3B4-13518A88DA06}" destId="{CE132119-69CD-3E45-A73A-034D270ACF9A}" srcOrd="2" destOrd="0" parTransId="{6C70AC63-52EF-9D42-8F91-967596239E37}" sibTransId="{3258AD34-48BA-CF40-85AE-DF69FD083FD6}"/>
    <dgm:cxn modelId="{F1410FFE-A3A0-B441-A6EB-606817CE243A}" type="presOf" srcId="{D4A07752-084E-E042-A3B4-13518A88DA06}" destId="{A89773DC-93B3-E64C-B70A-FCD282E8ECDE}" srcOrd="0" destOrd="0" presId="urn:microsoft.com/office/officeart/2005/8/layout/hierarchy6"/>
    <dgm:cxn modelId="{1CD483A9-52ED-3844-9B83-42F6CBD0D854}" type="presParOf" srcId="{088C1B39-86FC-B341-A2EA-74890087C595}" destId="{539AA2D1-60F6-E047-8467-29A47D6C674A}" srcOrd="0" destOrd="0" presId="urn:microsoft.com/office/officeart/2005/8/layout/hierarchy6"/>
    <dgm:cxn modelId="{BAD70B89-CC41-1A43-BFF6-7FEE8DBBEDDC}" type="presParOf" srcId="{539AA2D1-60F6-E047-8467-29A47D6C674A}" destId="{0651BEAA-87F1-4A4B-AEFF-B2EB05A6A1AB}" srcOrd="0" destOrd="0" presId="urn:microsoft.com/office/officeart/2005/8/layout/hierarchy6"/>
    <dgm:cxn modelId="{33B4D2B5-2EBC-5E4D-8606-03E2978EB9DB}" type="presParOf" srcId="{0651BEAA-87F1-4A4B-AEFF-B2EB05A6A1AB}" destId="{B83D22E9-CC26-6041-8F41-1749334DB79F}" srcOrd="0" destOrd="0" presId="urn:microsoft.com/office/officeart/2005/8/layout/hierarchy6"/>
    <dgm:cxn modelId="{16571155-E27E-534B-9927-E987028AB607}" type="presParOf" srcId="{B83D22E9-CC26-6041-8F41-1749334DB79F}" destId="{A89773DC-93B3-E64C-B70A-FCD282E8ECDE}" srcOrd="0" destOrd="0" presId="urn:microsoft.com/office/officeart/2005/8/layout/hierarchy6"/>
    <dgm:cxn modelId="{CE9FF5EE-F06D-B143-B04D-5FDD575B1886}" type="presParOf" srcId="{B83D22E9-CC26-6041-8F41-1749334DB79F}" destId="{7F19564A-2F9D-5246-97AF-C90364808CFE}" srcOrd="1" destOrd="0" presId="urn:microsoft.com/office/officeart/2005/8/layout/hierarchy6"/>
    <dgm:cxn modelId="{226B4285-5140-1145-B397-69DA651852C9}" type="presParOf" srcId="{7F19564A-2F9D-5246-97AF-C90364808CFE}" destId="{EDA3AEFC-ACA3-8249-9AA1-AFC53B2F6DDC}" srcOrd="0" destOrd="0" presId="urn:microsoft.com/office/officeart/2005/8/layout/hierarchy6"/>
    <dgm:cxn modelId="{CDD61E10-4EFE-994A-A1CE-32590CF035B2}" type="presParOf" srcId="{7F19564A-2F9D-5246-97AF-C90364808CFE}" destId="{F8AB7E64-97CA-FC42-916D-4503237CF76C}" srcOrd="1" destOrd="0" presId="urn:microsoft.com/office/officeart/2005/8/layout/hierarchy6"/>
    <dgm:cxn modelId="{745E5F4E-E0F8-344A-9897-DC3F65FBABF3}" type="presParOf" srcId="{F8AB7E64-97CA-FC42-916D-4503237CF76C}" destId="{10A91269-E845-8640-B37A-18ADF946196D}" srcOrd="0" destOrd="0" presId="urn:microsoft.com/office/officeart/2005/8/layout/hierarchy6"/>
    <dgm:cxn modelId="{0B4FE570-1340-3D44-A724-E396929ED6A0}" type="presParOf" srcId="{F8AB7E64-97CA-FC42-916D-4503237CF76C}" destId="{605C8318-7406-B746-B81C-7F8D4A27575C}" srcOrd="1" destOrd="0" presId="urn:microsoft.com/office/officeart/2005/8/layout/hierarchy6"/>
    <dgm:cxn modelId="{6CCBD0D7-9B7D-744D-B00E-3672D80BFAD0}" type="presParOf" srcId="{7F19564A-2F9D-5246-97AF-C90364808CFE}" destId="{B1D3A84E-E16F-4A4F-9A43-97C84E48DD6B}" srcOrd="2" destOrd="0" presId="urn:microsoft.com/office/officeart/2005/8/layout/hierarchy6"/>
    <dgm:cxn modelId="{443189B7-D88D-1049-AE9B-705863A80DCE}" type="presParOf" srcId="{7F19564A-2F9D-5246-97AF-C90364808CFE}" destId="{A296DF0D-06B9-A048-A271-B03FC801D843}" srcOrd="3" destOrd="0" presId="urn:microsoft.com/office/officeart/2005/8/layout/hierarchy6"/>
    <dgm:cxn modelId="{10DFF42E-CDC7-1E4F-AABA-DDA0F72CE300}" type="presParOf" srcId="{A296DF0D-06B9-A048-A271-B03FC801D843}" destId="{6E75E541-4924-1E4A-812B-50DBEB1BB59C}" srcOrd="0" destOrd="0" presId="urn:microsoft.com/office/officeart/2005/8/layout/hierarchy6"/>
    <dgm:cxn modelId="{1F42E12E-31E1-B045-BE99-2DFE067CD2E7}" type="presParOf" srcId="{A296DF0D-06B9-A048-A271-B03FC801D843}" destId="{255B81D1-6721-CA4F-9974-A076E0303366}" srcOrd="1" destOrd="0" presId="urn:microsoft.com/office/officeart/2005/8/layout/hierarchy6"/>
    <dgm:cxn modelId="{BA9EF3D4-3FB3-0442-AA46-8B446E85013A}" type="presParOf" srcId="{7F19564A-2F9D-5246-97AF-C90364808CFE}" destId="{F4E2F521-D4DF-C941-9E74-1BE583B77710}" srcOrd="4" destOrd="0" presId="urn:microsoft.com/office/officeart/2005/8/layout/hierarchy6"/>
    <dgm:cxn modelId="{E06EE5DA-ECCE-5F41-BC69-DA2169DCC4C4}" type="presParOf" srcId="{7F19564A-2F9D-5246-97AF-C90364808CFE}" destId="{26720534-31E9-E94F-9C9E-1EE8BEE0CD08}" srcOrd="5" destOrd="0" presId="urn:microsoft.com/office/officeart/2005/8/layout/hierarchy6"/>
    <dgm:cxn modelId="{13F03CCF-2F83-4A41-908D-F961DAEAB6C4}" type="presParOf" srcId="{26720534-31E9-E94F-9C9E-1EE8BEE0CD08}" destId="{7E90380C-A315-9849-B24C-2B2EECC8BAAA}" srcOrd="0" destOrd="0" presId="urn:microsoft.com/office/officeart/2005/8/layout/hierarchy6"/>
    <dgm:cxn modelId="{29810F75-68A7-6D44-9D04-EACBDF14AD69}" type="presParOf" srcId="{26720534-31E9-E94F-9C9E-1EE8BEE0CD08}" destId="{4BEC4F7F-170E-2246-8105-53E35CD7F022}" srcOrd="1" destOrd="0" presId="urn:microsoft.com/office/officeart/2005/8/layout/hierarchy6"/>
    <dgm:cxn modelId="{E6BAFAAB-FBCF-6E42-9FE4-926ACE41761C}" type="presParOf" srcId="{088C1B39-86FC-B341-A2EA-74890087C595}" destId="{D48D76F7-6D06-F54F-AA72-B2DBD619E021}" srcOrd="1" destOrd="0" presId="urn:microsoft.com/office/officeart/2005/8/layout/hierarchy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9773DC-93B3-E64C-B70A-FCD282E8ECDE}">
      <dsp:nvSpPr>
        <dsp:cNvPr id="0" name=""/>
        <dsp:cNvSpPr/>
      </dsp:nvSpPr>
      <dsp:spPr>
        <a:xfrm>
          <a:off x="2208837" y="663731"/>
          <a:ext cx="1695431" cy="11302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NICE Community Coordinating Council</a:t>
          </a:r>
        </a:p>
      </dsp:txBody>
      <dsp:txXfrm>
        <a:off x="2241942" y="696836"/>
        <a:ext cx="1629221" cy="1064077"/>
      </dsp:txXfrm>
    </dsp:sp>
    <dsp:sp modelId="{EDA3AEFC-ACA3-8249-9AA1-AFC53B2F6DDC}">
      <dsp:nvSpPr>
        <dsp:cNvPr id="0" name=""/>
        <dsp:cNvSpPr/>
      </dsp:nvSpPr>
      <dsp:spPr>
        <a:xfrm>
          <a:off x="852491" y="1794019"/>
          <a:ext cx="2204061" cy="452115"/>
        </a:xfrm>
        <a:custGeom>
          <a:avLst/>
          <a:gdLst/>
          <a:ahLst/>
          <a:cxnLst/>
          <a:rect l="0" t="0" r="0" b="0"/>
          <a:pathLst>
            <a:path>
              <a:moveTo>
                <a:pt x="2204061" y="0"/>
              </a:moveTo>
              <a:lnTo>
                <a:pt x="2204061" y="226057"/>
              </a:lnTo>
              <a:lnTo>
                <a:pt x="0" y="226057"/>
              </a:lnTo>
              <a:lnTo>
                <a:pt x="0" y="45211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0A91269-E845-8640-B37A-18ADF946196D}">
      <dsp:nvSpPr>
        <dsp:cNvPr id="0" name=""/>
        <dsp:cNvSpPr/>
      </dsp:nvSpPr>
      <dsp:spPr>
        <a:xfrm>
          <a:off x="4775" y="2246134"/>
          <a:ext cx="1695431" cy="11302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Communities of Interest</a:t>
          </a:r>
        </a:p>
      </dsp:txBody>
      <dsp:txXfrm>
        <a:off x="37880" y="2279239"/>
        <a:ext cx="1629221" cy="1064077"/>
      </dsp:txXfrm>
    </dsp:sp>
    <dsp:sp modelId="{B1D3A84E-E16F-4A4F-9A43-97C84E48DD6B}">
      <dsp:nvSpPr>
        <dsp:cNvPr id="0" name=""/>
        <dsp:cNvSpPr/>
      </dsp:nvSpPr>
      <dsp:spPr>
        <a:xfrm>
          <a:off x="3010833" y="1794019"/>
          <a:ext cx="91440" cy="452115"/>
        </a:xfrm>
        <a:custGeom>
          <a:avLst/>
          <a:gdLst/>
          <a:ahLst/>
          <a:cxnLst/>
          <a:rect l="0" t="0" r="0" b="0"/>
          <a:pathLst>
            <a:path>
              <a:moveTo>
                <a:pt x="45720" y="0"/>
              </a:moveTo>
              <a:lnTo>
                <a:pt x="45720" y="45211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E75E541-4924-1E4A-812B-50DBEB1BB59C}">
      <dsp:nvSpPr>
        <dsp:cNvPr id="0" name=""/>
        <dsp:cNvSpPr/>
      </dsp:nvSpPr>
      <dsp:spPr>
        <a:xfrm>
          <a:off x="2208837" y="2246134"/>
          <a:ext cx="1695431" cy="11302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Working Groups</a:t>
          </a:r>
        </a:p>
      </dsp:txBody>
      <dsp:txXfrm>
        <a:off x="2241942" y="2279239"/>
        <a:ext cx="1629221" cy="1064077"/>
      </dsp:txXfrm>
    </dsp:sp>
    <dsp:sp modelId="{F4E2F521-D4DF-C941-9E74-1BE583B77710}">
      <dsp:nvSpPr>
        <dsp:cNvPr id="0" name=""/>
        <dsp:cNvSpPr/>
      </dsp:nvSpPr>
      <dsp:spPr>
        <a:xfrm>
          <a:off x="3056553" y="1794019"/>
          <a:ext cx="2204061" cy="452115"/>
        </a:xfrm>
        <a:custGeom>
          <a:avLst/>
          <a:gdLst/>
          <a:ahLst/>
          <a:cxnLst/>
          <a:rect l="0" t="0" r="0" b="0"/>
          <a:pathLst>
            <a:path>
              <a:moveTo>
                <a:pt x="0" y="0"/>
              </a:moveTo>
              <a:lnTo>
                <a:pt x="0" y="226057"/>
              </a:lnTo>
              <a:lnTo>
                <a:pt x="2204061" y="226057"/>
              </a:lnTo>
              <a:lnTo>
                <a:pt x="2204061" y="45211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E90380C-A315-9849-B24C-2B2EECC8BAAA}">
      <dsp:nvSpPr>
        <dsp:cNvPr id="0" name=""/>
        <dsp:cNvSpPr/>
      </dsp:nvSpPr>
      <dsp:spPr>
        <a:xfrm>
          <a:off x="4412898" y="2246134"/>
          <a:ext cx="1695431" cy="11302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Project Teams</a:t>
          </a:r>
        </a:p>
      </dsp:txBody>
      <dsp:txXfrm>
        <a:off x="4446003" y="2279239"/>
        <a:ext cx="1629221" cy="106407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ECDA25-FCF6-A543-9EA7-46FF2CB190D1}" type="datetimeFigureOut">
              <a:rPr lang="en-US" smtClean="0"/>
              <a:t>11/2/20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A5725D-F51E-134F-99A7-ABAA18A7BCCE}" type="slidenum">
              <a:rPr lang="en-US" smtClean="0"/>
              <a:t>‹#›</a:t>
            </a:fld>
            <a:endParaRPr lang="en-US"/>
          </a:p>
        </p:txBody>
      </p:sp>
    </p:spTree>
    <p:extLst>
      <p:ext uri="{BB962C8B-B14F-4D97-AF65-F5344CB8AC3E}">
        <p14:creationId xmlns:p14="http://schemas.microsoft.com/office/powerpoint/2010/main" val="21491260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NICE Working Group had Monthly Meetings (except August and November). The structure of the Working Group consisted of six subgroups (next slide)</a:t>
            </a:r>
          </a:p>
          <a:p>
            <a:endParaRPr lang="en-US" dirty="0"/>
          </a:p>
        </p:txBody>
      </p:sp>
      <p:sp>
        <p:nvSpPr>
          <p:cNvPr id="4" name="Header Placeholder 3"/>
          <p:cNvSpPr>
            <a:spLocks noGrp="1"/>
          </p:cNvSpPr>
          <p:nvPr>
            <p:ph type="hdr" sz="quarter"/>
          </p:nvPr>
        </p:nvSpPr>
        <p:spPr/>
        <p:txBody>
          <a:bodyPr/>
          <a:lstStyle/>
          <a:p>
            <a:pPr>
              <a:defRPr/>
            </a:pPr>
            <a:r>
              <a:rPr lang="en-US"/>
              <a:t>UNCLASSIFIED</a:t>
            </a:r>
          </a:p>
        </p:txBody>
      </p:sp>
    </p:spTree>
    <p:extLst>
      <p:ext uri="{BB962C8B-B14F-4D97-AF65-F5344CB8AC3E}">
        <p14:creationId xmlns:p14="http://schemas.microsoft.com/office/powerpoint/2010/main" val="16556285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next meeting will be on Dec 2</a:t>
            </a:r>
            <a:r>
              <a:rPr lang="en-US" baseline="30000" dirty="0"/>
              <a:t>nd</a:t>
            </a:r>
            <a:r>
              <a:rPr lang="en-US" dirty="0"/>
              <a:t>. For those that are already members of the NICE Working Group, you will already have this meeting on your calendar. There is no action existing members need to take at this time to join the meeting. </a:t>
            </a:r>
          </a:p>
          <a:p>
            <a:endParaRPr lang="en-US" dirty="0"/>
          </a:p>
          <a:p>
            <a:r>
              <a:rPr lang="en-US" dirty="0"/>
              <a:t>I look forward to seeing you all at the Dec 2 meeting. I’ll now hand it back over to Dr. Griffiths for closing remarks. </a:t>
            </a:r>
          </a:p>
        </p:txBody>
      </p:sp>
      <p:sp>
        <p:nvSpPr>
          <p:cNvPr id="4" name="Header Placeholder 3"/>
          <p:cNvSpPr>
            <a:spLocks noGrp="1"/>
          </p:cNvSpPr>
          <p:nvPr>
            <p:ph type="hdr" sz="quarter"/>
          </p:nvPr>
        </p:nvSpPr>
        <p:spPr/>
        <p:txBody>
          <a:bodyPr/>
          <a:lstStyle/>
          <a:p>
            <a:pPr>
              <a:defRPr/>
            </a:pPr>
            <a:r>
              <a:rPr lang="en-US"/>
              <a:t>UNCLASSIFIED</a:t>
            </a:r>
          </a:p>
        </p:txBody>
      </p:sp>
    </p:spTree>
    <p:extLst>
      <p:ext uri="{BB962C8B-B14F-4D97-AF65-F5344CB8AC3E}">
        <p14:creationId xmlns:p14="http://schemas.microsoft.com/office/powerpoint/2010/main" val="11956525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&lt;Insert commentary on academic perspective&gt;</a:t>
            </a:r>
          </a:p>
          <a:p>
            <a:endParaRPr lang="en-US" dirty="0"/>
          </a:p>
          <a:p>
            <a:r>
              <a:rPr lang="en-US" dirty="0"/>
              <a:t>Introducing the incoming Academic Co-chair, Marni Baker Stein from Wester Governors University. </a:t>
            </a:r>
          </a:p>
        </p:txBody>
      </p:sp>
      <p:sp>
        <p:nvSpPr>
          <p:cNvPr id="4" name="Header Placeholder 3"/>
          <p:cNvSpPr>
            <a:spLocks noGrp="1"/>
          </p:cNvSpPr>
          <p:nvPr>
            <p:ph type="hdr" sz="quarter"/>
          </p:nvPr>
        </p:nvSpPr>
        <p:spPr/>
        <p:txBody>
          <a:bodyPr/>
          <a:lstStyle/>
          <a:p>
            <a:pPr>
              <a:defRPr/>
            </a:pPr>
            <a:r>
              <a:rPr lang="en-US"/>
              <a:t>UNCLASSIFIED</a:t>
            </a:r>
          </a:p>
        </p:txBody>
      </p:sp>
    </p:spTree>
    <p:extLst>
      <p:ext uri="{BB962C8B-B14F-4D97-AF65-F5344CB8AC3E}">
        <p14:creationId xmlns:p14="http://schemas.microsoft.com/office/powerpoint/2010/main" val="33085093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NICE </a:t>
            </a:r>
            <a:r>
              <a:rPr lang="en-US" dirty="0">
                <a:solidFill>
                  <a:srgbClr val="FF0000"/>
                </a:solidFill>
              </a:rPr>
              <a:t>W</a:t>
            </a:r>
            <a:r>
              <a:rPr lang="en-US" dirty="0"/>
              <a:t>orking </a:t>
            </a:r>
            <a:r>
              <a:rPr lang="en-US" dirty="0">
                <a:solidFill>
                  <a:srgbClr val="FF0000"/>
                </a:solidFill>
              </a:rPr>
              <a:t>G</a:t>
            </a:r>
            <a:r>
              <a:rPr lang="en-US" dirty="0"/>
              <a:t>roup would not be made possible without the the many volunteers from industry, academia, and government who contribute to the work and group discussions. You can view the various one</a:t>
            </a:r>
            <a:r>
              <a:rPr lang="en-US" dirty="0">
                <a:solidFill>
                  <a:srgbClr val="FF0000"/>
                </a:solidFill>
              </a:rPr>
              <a:t>-</a:t>
            </a:r>
            <a:r>
              <a:rPr lang="en-US" dirty="0"/>
              <a:t>pagers, white papers, and other documents resources today as well as learn how to sign up to participate in the NICE Community Council at nist.gov/nice/</a:t>
            </a:r>
            <a:r>
              <a:rPr lang="en-US" dirty="0" err="1"/>
              <a:t>nicewg</a:t>
            </a:r>
            <a:r>
              <a:rPr lang="en-US" dirty="0"/>
              <a:t>. </a:t>
            </a:r>
          </a:p>
        </p:txBody>
      </p:sp>
      <p:sp>
        <p:nvSpPr>
          <p:cNvPr id="4" name="Header Placeholder 3"/>
          <p:cNvSpPr>
            <a:spLocks noGrp="1"/>
          </p:cNvSpPr>
          <p:nvPr>
            <p:ph type="hdr" sz="quarter"/>
          </p:nvPr>
        </p:nvSpPr>
        <p:spPr/>
        <p:txBody>
          <a:bodyPr/>
          <a:lstStyle/>
          <a:p>
            <a:pPr>
              <a:defRPr/>
            </a:pPr>
            <a:r>
              <a:rPr lang="en-US"/>
              <a:t>UNCLASSIFIED</a:t>
            </a:r>
          </a:p>
        </p:txBody>
      </p:sp>
    </p:spTree>
    <p:extLst>
      <p:ext uri="{BB962C8B-B14F-4D97-AF65-F5344CB8AC3E}">
        <p14:creationId xmlns:p14="http://schemas.microsoft.com/office/powerpoint/2010/main" val="1316946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6 subgroups within the Working Group, each focused on a specific topic (Apprenticeships, Competitions, etc</a:t>
            </a:r>
            <a:r>
              <a:rPr lang="en-US" dirty="0">
                <a:solidFill>
                  <a:srgbClr val="FF0000"/>
                </a:solidFill>
              </a:rPr>
              <a:t>.</a:t>
            </a:r>
            <a:r>
              <a:rPr lang="en-US" dirty="0"/>
              <a:t>). Each subgroup further has one or more project teams which are geared toward a specific projects and deliverables.</a:t>
            </a:r>
          </a:p>
        </p:txBody>
      </p:sp>
      <p:sp>
        <p:nvSpPr>
          <p:cNvPr id="4" name="Header Placeholder 3"/>
          <p:cNvSpPr>
            <a:spLocks noGrp="1"/>
          </p:cNvSpPr>
          <p:nvPr>
            <p:ph type="hdr" sz="quarter"/>
          </p:nvPr>
        </p:nvSpPr>
        <p:spPr/>
        <p:txBody>
          <a:bodyPr/>
          <a:lstStyle/>
          <a:p>
            <a:pPr>
              <a:defRPr/>
            </a:pPr>
            <a:r>
              <a:rPr lang="en-US"/>
              <a:t>UNCLASSIFIED</a:t>
            </a:r>
          </a:p>
        </p:txBody>
      </p:sp>
    </p:spTree>
    <p:extLst>
      <p:ext uri="{BB962C8B-B14F-4D97-AF65-F5344CB8AC3E}">
        <p14:creationId xmlns:p14="http://schemas.microsoft.com/office/powerpoint/2010/main" val="2286448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Over the past year, these subgroups have been led by volunteers in the NICE community who have driven the groups to complete “products” such as one pagers and other resources. The working group wouldn’t not be successful without their leadership. Here are a few examples of the projects that have been completed this year (next slide)</a:t>
            </a:r>
            <a:endParaRPr lang="en-US" dirty="0"/>
          </a:p>
          <a:p>
            <a:endParaRPr lang="en-US" dirty="0"/>
          </a:p>
        </p:txBody>
      </p:sp>
      <p:sp>
        <p:nvSpPr>
          <p:cNvPr id="4" name="Header Placeholder 3"/>
          <p:cNvSpPr>
            <a:spLocks noGrp="1"/>
          </p:cNvSpPr>
          <p:nvPr>
            <p:ph type="hdr" sz="quarter"/>
          </p:nvPr>
        </p:nvSpPr>
        <p:spPr/>
        <p:txBody>
          <a:bodyPr/>
          <a:lstStyle/>
          <a:p>
            <a:pPr>
              <a:defRPr/>
            </a:pPr>
            <a:r>
              <a:rPr lang="en-US"/>
              <a:t>UNCLASSIFIED</a:t>
            </a:r>
          </a:p>
        </p:txBody>
      </p:sp>
    </p:spTree>
    <p:extLst>
      <p:ext uri="{BB962C8B-B14F-4D97-AF65-F5344CB8AC3E}">
        <p14:creationId xmlns:p14="http://schemas.microsoft.com/office/powerpoint/2010/main" val="13619450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past year alone, the Competitions subgroup has developed over 10 new competitions podcast episodes for the </a:t>
            </a:r>
            <a:r>
              <a:rPr lang="en-US" dirty="0" err="1"/>
              <a:t>CyberFed</a:t>
            </a:r>
            <a:r>
              <a:rPr lang="en-US" dirty="0"/>
              <a:t> </a:t>
            </a:r>
            <a:r>
              <a:rPr lang="en-US" dirty="0" err="1"/>
              <a:t>youtube</a:t>
            </a:r>
            <a:r>
              <a:rPr lang="en-US" dirty="0"/>
              <a:t> channel.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Workforce Management subgroup has developed a one pager on “Successful Strategies for Cybersecurity Hiring” </a:t>
            </a:r>
          </a:p>
          <a:p>
            <a:endParaRPr lang="en-US" dirty="0"/>
          </a:p>
        </p:txBody>
      </p:sp>
      <p:sp>
        <p:nvSpPr>
          <p:cNvPr id="4" name="Header Placeholder 3"/>
          <p:cNvSpPr>
            <a:spLocks noGrp="1"/>
          </p:cNvSpPr>
          <p:nvPr>
            <p:ph type="hdr" sz="quarter"/>
          </p:nvPr>
        </p:nvSpPr>
        <p:spPr/>
        <p:txBody>
          <a:bodyPr/>
          <a:lstStyle/>
          <a:p>
            <a:pPr>
              <a:defRPr/>
            </a:pPr>
            <a:r>
              <a:rPr lang="en-US"/>
              <a:t>UNCLASSIFIED</a:t>
            </a:r>
          </a:p>
        </p:txBody>
      </p:sp>
    </p:spTree>
    <p:extLst>
      <p:ext uri="{BB962C8B-B14F-4D97-AF65-F5344CB8AC3E}">
        <p14:creationId xmlns:p14="http://schemas.microsoft.com/office/powerpoint/2010/main" val="3756485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K12 subgroup has also been very active this year. Some of their completed projects include: the K12 Cybersecurity Career Awareness for School Counselors and Administrators one pager, the Career and Technical Education Report outline, and curating a repository of k12 educational resources for at-home use.  </a:t>
            </a:r>
          </a:p>
          <a:p>
            <a:endParaRPr lang="en-US" dirty="0"/>
          </a:p>
          <a:p>
            <a:r>
              <a:rPr lang="en-US" dirty="0"/>
              <a:t>Jon Brickey is up next to discuss some changes and improvements to the NICE Working Group. </a:t>
            </a:r>
          </a:p>
        </p:txBody>
      </p:sp>
      <p:sp>
        <p:nvSpPr>
          <p:cNvPr id="4" name="Header Placeholder 3"/>
          <p:cNvSpPr>
            <a:spLocks noGrp="1"/>
          </p:cNvSpPr>
          <p:nvPr>
            <p:ph type="hdr" sz="quarter"/>
          </p:nvPr>
        </p:nvSpPr>
        <p:spPr/>
        <p:txBody>
          <a:bodyPr/>
          <a:lstStyle/>
          <a:p>
            <a:pPr>
              <a:defRPr/>
            </a:pPr>
            <a:r>
              <a:rPr lang="en-US"/>
              <a:t>UNCLASSIFIED</a:t>
            </a:r>
          </a:p>
        </p:txBody>
      </p:sp>
    </p:spTree>
    <p:extLst>
      <p:ext uri="{BB962C8B-B14F-4D97-AF65-F5344CB8AC3E}">
        <p14:creationId xmlns:p14="http://schemas.microsoft.com/office/powerpoint/2010/main" val="15750270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kern="1200" dirty="0">
                <a:solidFill>
                  <a:schemeClr val="tx1"/>
                </a:solidFill>
                <a:effectLst/>
                <a:latin typeface="+mn-lt"/>
                <a:ea typeface="+mn-ea"/>
                <a:cs typeface="+mn-cs"/>
              </a:rPr>
              <a:t>We are modifying the NICE community group structure to increase impact and in our ongoing efforts to continuously improve. </a:t>
            </a:r>
          </a:p>
          <a:p>
            <a:endParaRPr lang="en-US" sz="14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new structure increases alignment to the new NICE Strategic Plan and ensures that we are resourced to maximize progress.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Community includes conference program committees and the NICE Working Group, which becomes the </a:t>
            </a:r>
            <a:r>
              <a:rPr lang="en-US" sz="1200" b="1" kern="1200" dirty="0">
                <a:solidFill>
                  <a:schemeClr val="tx1"/>
                </a:solidFill>
                <a:effectLst/>
                <a:latin typeface="+mn-lt"/>
                <a:ea typeface="+mn-ea"/>
                <a:cs typeface="+mn-cs"/>
              </a:rPr>
              <a:t>NICE Community Coordinating Council</a:t>
            </a:r>
            <a:r>
              <a:rPr lang="en-US" sz="1200" kern="1200" dirty="0">
                <a:solidFill>
                  <a:schemeClr val="tx1"/>
                </a:solidFill>
                <a:effectLst/>
                <a:latin typeface="+mn-lt"/>
                <a:ea typeface="+mn-ea"/>
                <a:cs typeface="+mn-cs"/>
              </a:rPr>
              <a:t>.  The new name reflects the role to communicate and coordinate across the public and private sectors</a:t>
            </a:r>
          </a:p>
          <a:p>
            <a:pPr lvl="0"/>
            <a:endParaRPr lang="en-US" sz="12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kern="1200" dirty="0">
                <a:solidFill>
                  <a:schemeClr val="tx1"/>
                </a:solidFill>
                <a:effectLst/>
                <a:latin typeface="+mn-lt"/>
                <a:ea typeface="+mn-ea"/>
                <a:cs typeface="+mn-cs"/>
              </a:rPr>
              <a:t>The groups that make up the Community Coordinating Council include:</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400" kern="1200" dirty="0">
                <a:solidFill>
                  <a:schemeClr val="tx1"/>
                </a:solidFill>
                <a:effectLst/>
                <a:latin typeface="+mn-lt"/>
                <a:ea typeface="+mn-ea"/>
                <a:cs typeface="+mn-cs"/>
              </a:rPr>
              <a:t>Communities of Interest </a:t>
            </a:r>
            <a:r>
              <a:rPr lang="en-US" sz="1400" dirty="0"/>
              <a:t>(formerly NICE Working Group Subgroups)</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400" dirty="0"/>
              <a:t>Working Groups (aligned to NICE Strategic Plan)</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400" dirty="0"/>
              <a:t>Project Teams (Cross-Functional Teams focused on Grand Challenges)</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4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4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kern="1200" dirty="0">
                <a:solidFill>
                  <a:schemeClr val="tx1"/>
                </a:solidFill>
                <a:effectLst/>
                <a:latin typeface="+mn-lt"/>
                <a:ea typeface="+mn-ea"/>
                <a:cs typeface="+mn-cs"/>
              </a:rPr>
              <a:t>We are renaming some of the groups to better reflect their intended purposes</a:t>
            </a:r>
            <a:endParaRPr lang="en-US" sz="1600" kern="1200" dirty="0">
              <a:solidFill>
                <a:schemeClr val="tx1"/>
              </a:solidFill>
              <a:effectLst/>
              <a:latin typeface="+mn-lt"/>
              <a:ea typeface="+mn-ea"/>
              <a:cs typeface="+mn-cs"/>
            </a:endParaRPr>
          </a:p>
          <a:p>
            <a:pPr lvl="0"/>
            <a:endParaRPr lang="en-US" sz="1400" kern="1200" dirty="0">
              <a:solidFill>
                <a:schemeClr val="tx1"/>
              </a:solidFill>
              <a:effectLst/>
              <a:latin typeface="+mn-lt"/>
              <a:ea typeface="+mn-ea"/>
              <a:cs typeface="+mn-cs"/>
            </a:endParaRPr>
          </a:p>
          <a:p>
            <a:endParaRPr lang="en-US" dirty="0"/>
          </a:p>
        </p:txBody>
      </p:sp>
      <p:sp>
        <p:nvSpPr>
          <p:cNvPr id="4" name="Header Placeholder 3"/>
          <p:cNvSpPr>
            <a:spLocks noGrp="1"/>
          </p:cNvSpPr>
          <p:nvPr>
            <p:ph type="hdr" sz="quarter"/>
          </p:nvPr>
        </p:nvSpPr>
        <p:spPr/>
        <p:txBody>
          <a:bodyPr/>
          <a:lstStyle/>
          <a:p>
            <a:pPr>
              <a:defRPr/>
            </a:pPr>
            <a:r>
              <a:rPr lang="en-US"/>
              <a:t>UNCLASSIFIED</a:t>
            </a:r>
          </a:p>
        </p:txBody>
      </p:sp>
    </p:spTree>
    <p:extLst>
      <p:ext uri="{BB962C8B-B14F-4D97-AF65-F5344CB8AC3E}">
        <p14:creationId xmlns:p14="http://schemas.microsoft.com/office/powerpoint/2010/main" val="8619612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The NICE Subgroups become </a:t>
            </a:r>
            <a:r>
              <a:rPr lang="en-US" sz="1200" b="1" kern="1200" dirty="0">
                <a:solidFill>
                  <a:schemeClr val="tx1"/>
                </a:solidFill>
                <a:effectLst/>
                <a:latin typeface="+mn-lt"/>
                <a:ea typeface="+mn-ea"/>
                <a:cs typeface="+mn-cs"/>
              </a:rPr>
              <a:t>NICE Communities of Interest</a:t>
            </a:r>
            <a:r>
              <a:rPr lang="en-US" sz="1200" kern="1200" dirty="0">
                <a:solidFill>
                  <a:schemeClr val="tx1"/>
                </a:solidFill>
                <a:effectLst/>
                <a:latin typeface="+mn-lt"/>
                <a:ea typeface="+mn-ea"/>
                <a:cs typeface="+mn-cs"/>
              </a:rPr>
              <a:t> as these groups provide collaboration opportunities that focus on specific constituency needs and develop corresponding products and services.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Some of these groups may look familiar as they focus on current subgroup topics such as K12, Competitions, and Apprenticeships.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These groups are led by community members, but are primarily email lists and forums for sharing information and posing questions. </a:t>
            </a:r>
          </a:p>
          <a:p>
            <a:pPr lvl="0"/>
            <a:endParaRPr lang="en-US" dirty="0"/>
          </a:p>
        </p:txBody>
      </p:sp>
      <p:sp>
        <p:nvSpPr>
          <p:cNvPr id="4" name="Header Placeholder 3"/>
          <p:cNvSpPr>
            <a:spLocks noGrp="1"/>
          </p:cNvSpPr>
          <p:nvPr>
            <p:ph type="hdr" sz="quarter"/>
          </p:nvPr>
        </p:nvSpPr>
        <p:spPr/>
        <p:txBody>
          <a:bodyPr/>
          <a:lstStyle/>
          <a:p>
            <a:pPr>
              <a:defRPr/>
            </a:pPr>
            <a:r>
              <a:rPr lang="en-US"/>
              <a:t>UNCLASSIFIED</a:t>
            </a:r>
          </a:p>
        </p:txBody>
      </p:sp>
    </p:spTree>
    <p:extLst>
      <p:ext uri="{BB962C8B-B14F-4D97-AF65-F5344CB8AC3E}">
        <p14:creationId xmlns:p14="http://schemas.microsoft.com/office/powerpoint/2010/main" val="24287409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We are introducing </a:t>
            </a:r>
            <a:r>
              <a:rPr lang="en-US" sz="1200" b="1" kern="1200" dirty="0">
                <a:solidFill>
                  <a:schemeClr val="tx1"/>
                </a:solidFill>
                <a:effectLst/>
                <a:latin typeface="+mn-lt"/>
                <a:ea typeface="+mn-ea"/>
                <a:cs typeface="+mn-cs"/>
              </a:rPr>
              <a:t>NICE Working Groups </a:t>
            </a:r>
            <a:r>
              <a:rPr lang="en-US" sz="1200" kern="1200" dirty="0">
                <a:solidFill>
                  <a:schemeClr val="tx1"/>
                </a:solidFill>
                <a:effectLst/>
                <a:latin typeface="+mn-lt"/>
                <a:ea typeface="+mn-ea"/>
                <a:cs typeface="+mn-cs"/>
              </a:rPr>
              <a:t>to actively implement, measure, and execute upon the NICE Strategic Plan goals and objectives</a:t>
            </a:r>
          </a:p>
          <a:p>
            <a:pPr lvl="0"/>
            <a:endParaRPr lang="en-US" sz="1200" kern="1200" dirty="0">
              <a:solidFill>
                <a:schemeClr val="tx1"/>
              </a:solidFill>
              <a:effectLst/>
              <a:latin typeface="+mn-lt"/>
              <a:ea typeface="+mn-ea"/>
              <a:cs typeface="+mn-cs"/>
            </a:endParaRPr>
          </a:p>
          <a:p>
            <a:pPr lvl="0"/>
            <a:r>
              <a:rPr lang="en-US" dirty="0"/>
              <a:t>These groups will have a 5-year duration, aligned to the new NICE Strategic Plan. </a:t>
            </a:r>
          </a:p>
          <a:p>
            <a:pPr lvl="0"/>
            <a:endParaRPr lang="en-US" dirty="0"/>
          </a:p>
          <a:p>
            <a:pPr lvl="0"/>
            <a:r>
              <a:rPr lang="en-US" dirty="0"/>
              <a:t>Some current subgroup topics like Collegiate, Training and Certifications, and Workforce Management will align to these new groups. </a:t>
            </a:r>
          </a:p>
          <a:p>
            <a:pPr lvl="0"/>
            <a:endParaRPr lang="en-US" dirty="0"/>
          </a:p>
          <a:p>
            <a:pPr lvl="0"/>
            <a:r>
              <a:rPr lang="en-US" dirty="0"/>
              <a:t>Although these 3 groups are aligned to specific goals in the strategic plan, they are also integrated with cross-cutting goals to “Expand Use of the NICE Framework” and “Drive Research on Effective Practices”</a:t>
            </a:r>
          </a:p>
          <a:p>
            <a:endParaRPr lang="en-US" dirty="0"/>
          </a:p>
          <a:p>
            <a:endParaRPr lang="en-US" dirty="0"/>
          </a:p>
          <a:p>
            <a:endParaRPr lang="en-US" dirty="0"/>
          </a:p>
        </p:txBody>
      </p:sp>
      <p:sp>
        <p:nvSpPr>
          <p:cNvPr id="4" name="Header Placeholder 3"/>
          <p:cNvSpPr>
            <a:spLocks noGrp="1"/>
          </p:cNvSpPr>
          <p:nvPr>
            <p:ph type="hdr" sz="quarter"/>
          </p:nvPr>
        </p:nvSpPr>
        <p:spPr/>
        <p:txBody>
          <a:bodyPr/>
          <a:lstStyle/>
          <a:p>
            <a:pPr>
              <a:defRPr/>
            </a:pPr>
            <a:r>
              <a:rPr lang="en-US"/>
              <a:t>UNCLASSIFIED</a:t>
            </a:r>
          </a:p>
        </p:txBody>
      </p:sp>
    </p:spTree>
    <p:extLst>
      <p:ext uri="{BB962C8B-B14F-4D97-AF65-F5344CB8AC3E}">
        <p14:creationId xmlns:p14="http://schemas.microsoft.com/office/powerpoint/2010/main" val="26655319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We are also introducing </a:t>
            </a:r>
            <a:r>
              <a:rPr lang="en-US" sz="1200" b="1" kern="1200" dirty="0">
                <a:solidFill>
                  <a:schemeClr val="tx1"/>
                </a:solidFill>
                <a:effectLst/>
                <a:latin typeface="+mn-lt"/>
                <a:ea typeface="+mn-ea"/>
                <a:cs typeface="+mn-cs"/>
              </a:rPr>
              <a:t>NICE Grand Challenges Project Teams</a:t>
            </a:r>
            <a:r>
              <a:rPr lang="en-US" sz="1200" kern="1200" dirty="0">
                <a:solidFill>
                  <a:schemeClr val="tx1"/>
                </a:solidFill>
                <a:effectLst/>
                <a:latin typeface="+mn-lt"/>
                <a:ea typeface="+mn-ea"/>
                <a:cs typeface="+mn-cs"/>
              </a:rPr>
              <a:t> to bring together thought leaders to pursue innovations and devise solutions for emerging challenges and opportunities</a:t>
            </a:r>
            <a:endParaRPr lang="en-US" sz="1400" kern="1200" dirty="0">
              <a:solidFill>
                <a:schemeClr val="tx1"/>
              </a:solidFill>
              <a:effectLst/>
              <a:latin typeface="+mn-lt"/>
              <a:ea typeface="+mn-ea"/>
              <a:cs typeface="+mn-cs"/>
            </a:endParaRPr>
          </a:p>
          <a:p>
            <a:endParaRPr lang="en-US" dirty="0"/>
          </a:p>
          <a:p>
            <a:r>
              <a:rPr lang="en-US" sz="1200" kern="1200" dirty="0">
                <a:solidFill>
                  <a:schemeClr val="tx1"/>
                </a:solidFill>
                <a:effectLst/>
                <a:latin typeface="+mn-lt"/>
                <a:ea typeface="+mn-ea"/>
                <a:cs typeface="+mn-cs"/>
              </a:rPr>
              <a:t>These groups will have a duration of 6-12 months. </a:t>
            </a:r>
            <a:endParaRPr lang="en-US" dirty="0"/>
          </a:p>
        </p:txBody>
      </p:sp>
      <p:sp>
        <p:nvSpPr>
          <p:cNvPr id="4" name="Header Placeholder 3"/>
          <p:cNvSpPr>
            <a:spLocks noGrp="1"/>
          </p:cNvSpPr>
          <p:nvPr>
            <p:ph type="hdr" sz="quarter"/>
          </p:nvPr>
        </p:nvSpPr>
        <p:spPr/>
        <p:txBody>
          <a:bodyPr/>
          <a:lstStyle/>
          <a:p>
            <a:pPr>
              <a:defRPr/>
            </a:pPr>
            <a:r>
              <a:rPr lang="en-US"/>
              <a:t>UNCLASSIFIED</a:t>
            </a:r>
          </a:p>
        </p:txBody>
      </p:sp>
    </p:spTree>
    <p:extLst>
      <p:ext uri="{BB962C8B-B14F-4D97-AF65-F5344CB8AC3E}">
        <p14:creationId xmlns:p14="http://schemas.microsoft.com/office/powerpoint/2010/main" val="34577104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FCD3F-362A-7549-81CF-BFED813068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A2F7BF3-789D-704A-A90C-09349F6538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1A0CD7-DF8A-7045-BFC5-A3835C8C771B}"/>
              </a:ext>
            </a:extLst>
          </p:cNvPr>
          <p:cNvSpPr>
            <a:spLocks noGrp="1"/>
          </p:cNvSpPr>
          <p:nvPr>
            <p:ph type="dt" sz="half" idx="10"/>
          </p:nvPr>
        </p:nvSpPr>
        <p:spPr/>
        <p:txBody>
          <a:bodyPr/>
          <a:lstStyle/>
          <a:p>
            <a:fld id="{6DA004B9-7C92-0B43-A4EE-FA15777FDE8B}" type="datetimeFigureOut">
              <a:rPr lang="en-US" smtClean="0"/>
              <a:t>11/2/20</a:t>
            </a:fld>
            <a:endParaRPr lang="en-US"/>
          </a:p>
        </p:txBody>
      </p:sp>
      <p:sp>
        <p:nvSpPr>
          <p:cNvPr id="5" name="Footer Placeholder 4">
            <a:extLst>
              <a:ext uri="{FF2B5EF4-FFF2-40B4-BE49-F238E27FC236}">
                <a16:creationId xmlns:a16="http://schemas.microsoft.com/office/drawing/2014/main" id="{C27FEA1E-7A3F-6947-995D-22FB954C30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0CF7F3-C9FB-3648-8DB8-033A83E34F1E}"/>
              </a:ext>
            </a:extLst>
          </p:cNvPr>
          <p:cNvSpPr>
            <a:spLocks noGrp="1"/>
          </p:cNvSpPr>
          <p:nvPr>
            <p:ph type="sldNum" sz="quarter" idx="12"/>
          </p:nvPr>
        </p:nvSpPr>
        <p:spPr/>
        <p:txBody>
          <a:bodyPr/>
          <a:lstStyle/>
          <a:p>
            <a:fld id="{728C16E5-203A-FA4D-9825-46C358195332}" type="slidenum">
              <a:rPr lang="en-US" smtClean="0"/>
              <a:t>‹#›</a:t>
            </a:fld>
            <a:endParaRPr lang="en-US"/>
          </a:p>
        </p:txBody>
      </p:sp>
    </p:spTree>
    <p:extLst>
      <p:ext uri="{BB962C8B-B14F-4D97-AF65-F5344CB8AC3E}">
        <p14:creationId xmlns:p14="http://schemas.microsoft.com/office/powerpoint/2010/main" val="31887302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8576C-36C4-7E42-A945-43F7674544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5AFBFC3-0D87-4E43-9317-9175C3611D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B47F5A-FE24-2A46-9756-DAAF51606E88}"/>
              </a:ext>
            </a:extLst>
          </p:cNvPr>
          <p:cNvSpPr>
            <a:spLocks noGrp="1"/>
          </p:cNvSpPr>
          <p:nvPr>
            <p:ph type="dt" sz="half" idx="10"/>
          </p:nvPr>
        </p:nvSpPr>
        <p:spPr/>
        <p:txBody>
          <a:bodyPr/>
          <a:lstStyle/>
          <a:p>
            <a:fld id="{6DA004B9-7C92-0B43-A4EE-FA15777FDE8B}" type="datetimeFigureOut">
              <a:rPr lang="en-US" smtClean="0"/>
              <a:t>11/2/20</a:t>
            </a:fld>
            <a:endParaRPr lang="en-US"/>
          </a:p>
        </p:txBody>
      </p:sp>
      <p:sp>
        <p:nvSpPr>
          <p:cNvPr id="5" name="Footer Placeholder 4">
            <a:extLst>
              <a:ext uri="{FF2B5EF4-FFF2-40B4-BE49-F238E27FC236}">
                <a16:creationId xmlns:a16="http://schemas.microsoft.com/office/drawing/2014/main" id="{678154DE-D387-5C49-B0D5-0932FEE2C1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254448-3134-5849-96F9-9DBA5F234F40}"/>
              </a:ext>
            </a:extLst>
          </p:cNvPr>
          <p:cNvSpPr>
            <a:spLocks noGrp="1"/>
          </p:cNvSpPr>
          <p:nvPr>
            <p:ph type="sldNum" sz="quarter" idx="12"/>
          </p:nvPr>
        </p:nvSpPr>
        <p:spPr/>
        <p:txBody>
          <a:bodyPr/>
          <a:lstStyle/>
          <a:p>
            <a:fld id="{728C16E5-203A-FA4D-9825-46C358195332}" type="slidenum">
              <a:rPr lang="en-US" smtClean="0"/>
              <a:t>‹#›</a:t>
            </a:fld>
            <a:endParaRPr lang="en-US"/>
          </a:p>
        </p:txBody>
      </p:sp>
    </p:spTree>
    <p:extLst>
      <p:ext uri="{BB962C8B-B14F-4D97-AF65-F5344CB8AC3E}">
        <p14:creationId xmlns:p14="http://schemas.microsoft.com/office/powerpoint/2010/main" val="1132506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0350A8-EA56-EC46-9F12-C27983138F4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4AC195E-A5A2-7843-A47C-86A19D5690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192C73-EDFC-6A43-9ADC-D83C215125A2}"/>
              </a:ext>
            </a:extLst>
          </p:cNvPr>
          <p:cNvSpPr>
            <a:spLocks noGrp="1"/>
          </p:cNvSpPr>
          <p:nvPr>
            <p:ph type="dt" sz="half" idx="10"/>
          </p:nvPr>
        </p:nvSpPr>
        <p:spPr/>
        <p:txBody>
          <a:bodyPr/>
          <a:lstStyle/>
          <a:p>
            <a:fld id="{6DA004B9-7C92-0B43-A4EE-FA15777FDE8B}" type="datetimeFigureOut">
              <a:rPr lang="en-US" smtClean="0"/>
              <a:t>11/2/20</a:t>
            </a:fld>
            <a:endParaRPr lang="en-US"/>
          </a:p>
        </p:txBody>
      </p:sp>
      <p:sp>
        <p:nvSpPr>
          <p:cNvPr id="5" name="Footer Placeholder 4">
            <a:extLst>
              <a:ext uri="{FF2B5EF4-FFF2-40B4-BE49-F238E27FC236}">
                <a16:creationId xmlns:a16="http://schemas.microsoft.com/office/drawing/2014/main" id="{F4E27ACF-2C68-6640-99AC-46EEA558CB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11A1BE-3D19-4E43-9CF0-048358296D14}"/>
              </a:ext>
            </a:extLst>
          </p:cNvPr>
          <p:cNvSpPr>
            <a:spLocks noGrp="1"/>
          </p:cNvSpPr>
          <p:nvPr>
            <p:ph type="sldNum" sz="quarter" idx="12"/>
          </p:nvPr>
        </p:nvSpPr>
        <p:spPr/>
        <p:txBody>
          <a:bodyPr/>
          <a:lstStyle/>
          <a:p>
            <a:fld id="{728C16E5-203A-FA4D-9825-46C358195332}" type="slidenum">
              <a:rPr lang="en-US" smtClean="0"/>
              <a:t>‹#›</a:t>
            </a:fld>
            <a:endParaRPr lang="en-US"/>
          </a:p>
        </p:txBody>
      </p:sp>
    </p:spTree>
    <p:extLst>
      <p:ext uri="{BB962C8B-B14F-4D97-AF65-F5344CB8AC3E}">
        <p14:creationId xmlns:p14="http://schemas.microsoft.com/office/powerpoint/2010/main" val="26596719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descr="4/4/2011"/>
          <p:cNvSpPr>
            <a:spLocks noGrp="1"/>
          </p:cNvSpPr>
          <p:nvPr>
            <p:ph type="dt" sz="half" idx="10"/>
          </p:nvPr>
        </p:nvSpPr>
        <p:spPr/>
        <p:txBody>
          <a:bodyPr/>
          <a:lstStyle>
            <a:lvl1pPr>
              <a:defRPr/>
            </a:lvl1pPr>
          </a:lstStyle>
          <a:p>
            <a:pPr>
              <a:defRPr/>
            </a:pPr>
            <a:r>
              <a:rPr lang="en-US"/>
              <a:t>UNCLASSIFIED</a:t>
            </a:r>
            <a:endParaRPr lang="en-US" dirty="0"/>
          </a:p>
        </p:txBody>
      </p:sp>
      <p:sp>
        <p:nvSpPr>
          <p:cNvPr id="5" name="Footer Placeholder 4" descr="www.csrc.nist.gov/nice/"/>
          <p:cNvSpPr>
            <a:spLocks noGrp="1"/>
          </p:cNvSpPr>
          <p:nvPr>
            <p:ph type="ftr" sz="quarter" idx="11"/>
          </p:nvPr>
        </p:nvSpPr>
        <p:spPr/>
        <p:txBody>
          <a:bodyPr/>
          <a:lstStyle>
            <a:lvl1pPr>
              <a:defRPr/>
            </a:lvl1pPr>
          </a:lstStyle>
          <a:p>
            <a:pPr>
              <a:defRPr/>
            </a:pPr>
            <a:r>
              <a:rPr lang="en-US"/>
              <a:t>UNCLASSIFIED</a:t>
            </a:r>
          </a:p>
        </p:txBody>
      </p:sp>
      <p:sp>
        <p:nvSpPr>
          <p:cNvPr id="6" name="Slide Number Placeholder 5" descr="page number"/>
          <p:cNvSpPr>
            <a:spLocks noGrp="1"/>
          </p:cNvSpPr>
          <p:nvPr>
            <p:ph type="sldNum" sz="quarter" idx="12"/>
          </p:nvPr>
        </p:nvSpPr>
        <p:spPr/>
        <p:txBody>
          <a:bodyPr/>
          <a:lstStyle>
            <a:lvl1pPr>
              <a:defRPr/>
            </a:lvl1pPr>
          </a:lstStyle>
          <a:p>
            <a:pPr>
              <a:defRPr/>
            </a:pPr>
            <a:fld id="{27060599-0F4A-427E-9310-C36DE826E848}" type="slidenum">
              <a:rPr lang="en-US"/>
              <a:pPr>
                <a:defRPr/>
              </a:pPr>
              <a:t>‹#›</a:t>
            </a:fld>
            <a:endParaRPr lang="en-US" dirty="0"/>
          </a:p>
        </p:txBody>
      </p:sp>
    </p:spTree>
    <p:extLst>
      <p:ext uri="{BB962C8B-B14F-4D97-AF65-F5344CB8AC3E}">
        <p14:creationId xmlns:p14="http://schemas.microsoft.com/office/powerpoint/2010/main" val="1571198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35451DA-F0B9-8F47-BE95-E136C4CE95EC}"/>
              </a:ext>
            </a:extLst>
          </p:cNvPr>
          <p:cNvSpPr>
            <a:spLocks noGrp="1"/>
          </p:cNvSpPr>
          <p:nvPr>
            <p:ph type="dt" sz="half" idx="10"/>
          </p:nvPr>
        </p:nvSpPr>
        <p:spPr/>
        <p:txBody>
          <a:bodyPr/>
          <a:lstStyle>
            <a:lvl1pPr marL="0" indent="0">
              <a:buFont typeface="Arial" panose="020B0604020202020204" pitchFamily="34" charset="0"/>
              <a:buNone/>
              <a:defRPr>
                <a:solidFill>
                  <a:schemeClr val="bg1"/>
                </a:solidFill>
              </a:defRPr>
            </a:lvl1pPr>
          </a:lstStyle>
          <a:p>
            <a:fld id="{6DA004B9-7C92-0B43-A4EE-FA15777FDE8B}" type="datetimeFigureOut">
              <a:rPr lang="en-US" smtClean="0"/>
              <a:pPr/>
              <a:t>11/2/20</a:t>
            </a:fld>
            <a:endParaRPr lang="en-US"/>
          </a:p>
        </p:txBody>
      </p:sp>
      <p:sp>
        <p:nvSpPr>
          <p:cNvPr id="5" name="Footer Placeholder 4">
            <a:extLst>
              <a:ext uri="{FF2B5EF4-FFF2-40B4-BE49-F238E27FC236}">
                <a16:creationId xmlns:a16="http://schemas.microsoft.com/office/drawing/2014/main" id="{B56776D6-65BE-614E-A38C-3C146411BC6B}"/>
              </a:ext>
            </a:extLst>
          </p:cNvPr>
          <p:cNvSpPr>
            <a:spLocks noGrp="1"/>
          </p:cNvSpPr>
          <p:nvPr>
            <p:ph type="ftr" sz="quarter" idx="11"/>
          </p:nvPr>
        </p:nvSpPr>
        <p:spPr/>
        <p:txBody>
          <a:bodyPr/>
          <a:lstStyle>
            <a:lvl1pPr marL="0" indent="0">
              <a:buFont typeface="Arial" panose="020B0604020202020204" pitchFamily="34" charset="0"/>
              <a:buNone/>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9EE26001-DD64-D944-96AA-939E1E6BB491}"/>
              </a:ext>
            </a:extLst>
          </p:cNvPr>
          <p:cNvSpPr>
            <a:spLocks noGrp="1"/>
          </p:cNvSpPr>
          <p:nvPr>
            <p:ph type="sldNum" sz="quarter" idx="12"/>
          </p:nvPr>
        </p:nvSpPr>
        <p:spPr/>
        <p:txBody>
          <a:bodyPr/>
          <a:lstStyle>
            <a:lvl1pPr marL="0" indent="0">
              <a:buFont typeface="Arial" panose="020B0604020202020204" pitchFamily="34" charset="0"/>
              <a:buNone/>
              <a:defRPr>
                <a:solidFill>
                  <a:schemeClr val="bg1"/>
                </a:solidFill>
              </a:defRPr>
            </a:lvl1pPr>
          </a:lstStyle>
          <a:p>
            <a:fld id="{728C16E5-203A-FA4D-9825-46C358195332}" type="slidenum">
              <a:rPr lang="en-US" smtClean="0"/>
              <a:pPr/>
              <a:t>‹#›</a:t>
            </a:fld>
            <a:endParaRPr lang="en-US"/>
          </a:p>
        </p:txBody>
      </p:sp>
    </p:spTree>
    <p:extLst>
      <p:ext uri="{BB962C8B-B14F-4D97-AF65-F5344CB8AC3E}">
        <p14:creationId xmlns:p14="http://schemas.microsoft.com/office/powerpoint/2010/main" val="2628323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76D0A-F820-2047-ADD3-C989845C3C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01EAD28-7FBB-C14D-9298-65E93F8A45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01444BE-3AB3-6048-A6EA-A27219097F7F}"/>
              </a:ext>
            </a:extLst>
          </p:cNvPr>
          <p:cNvSpPr>
            <a:spLocks noGrp="1"/>
          </p:cNvSpPr>
          <p:nvPr>
            <p:ph type="dt" sz="half" idx="10"/>
          </p:nvPr>
        </p:nvSpPr>
        <p:spPr/>
        <p:txBody>
          <a:bodyPr/>
          <a:lstStyle/>
          <a:p>
            <a:fld id="{6DA004B9-7C92-0B43-A4EE-FA15777FDE8B}" type="datetimeFigureOut">
              <a:rPr lang="en-US" smtClean="0"/>
              <a:t>11/2/20</a:t>
            </a:fld>
            <a:endParaRPr lang="en-US"/>
          </a:p>
        </p:txBody>
      </p:sp>
      <p:sp>
        <p:nvSpPr>
          <p:cNvPr id="5" name="Footer Placeholder 4">
            <a:extLst>
              <a:ext uri="{FF2B5EF4-FFF2-40B4-BE49-F238E27FC236}">
                <a16:creationId xmlns:a16="http://schemas.microsoft.com/office/drawing/2014/main" id="{18EF117D-BCA5-CF4A-B770-FABB8C13C0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6BCE8C-D775-9B48-9754-6B5BE219F6C1}"/>
              </a:ext>
            </a:extLst>
          </p:cNvPr>
          <p:cNvSpPr>
            <a:spLocks noGrp="1"/>
          </p:cNvSpPr>
          <p:nvPr>
            <p:ph type="sldNum" sz="quarter" idx="12"/>
          </p:nvPr>
        </p:nvSpPr>
        <p:spPr/>
        <p:txBody>
          <a:bodyPr/>
          <a:lstStyle/>
          <a:p>
            <a:fld id="{728C16E5-203A-FA4D-9825-46C358195332}" type="slidenum">
              <a:rPr lang="en-US" smtClean="0"/>
              <a:t>‹#›</a:t>
            </a:fld>
            <a:endParaRPr lang="en-US"/>
          </a:p>
        </p:txBody>
      </p:sp>
    </p:spTree>
    <p:extLst>
      <p:ext uri="{BB962C8B-B14F-4D97-AF65-F5344CB8AC3E}">
        <p14:creationId xmlns:p14="http://schemas.microsoft.com/office/powerpoint/2010/main" val="1292563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6B8C7-FE45-F247-968C-54CEB4C5F9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B5139F-42FA-A74C-9DCC-6F7C9A4099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127144-FE01-964A-831D-5E8EBFCC0B2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E26BD8-111E-2243-A22C-9EEB5054638E}"/>
              </a:ext>
            </a:extLst>
          </p:cNvPr>
          <p:cNvSpPr>
            <a:spLocks noGrp="1"/>
          </p:cNvSpPr>
          <p:nvPr>
            <p:ph type="dt" sz="half" idx="10"/>
          </p:nvPr>
        </p:nvSpPr>
        <p:spPr/>
        <p:txBody>
          <a:bodyPr/>
          <a:lstStyle/>
          <a:p>
            <a:fld id="{6DA004B9-7C92-0B43-A4EE-FA15777FDE8B}" type="datetimeFigureOut">
              <a:rPr lang="en-US" smtClean="0"/>
              <a:t>11/2/20</a:t>
            </a:fld>
            <a:endParaRPr lang="en-US"/>
          </a:p>
        </p:txBody>
      </p:sp>
      <p:sp>
        <p:nvSpPr>
          <p:cNvPr id="6" name="Footer Placeholder 5">
            <a:extLst>
              <a:ext uri="{FF2B5EF4-FFF2-40B4-BE49-F238E27FC236}">
                <a16:creationId xmlns:a16="http://schemas.microsoft.com/office/drawing/2014/main" id="{19A37ED2-8A45-0146-92D9-077D17A889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86A7E4-8760-0744-9192-D4A7AC349136}"/>
              </a:ext>
            </a:extLst>
          </p:cNvPr>
          <p:cNvSpPr>
            <a:spLocks noGrp="1"/>
          </p:cNvSpPr>
          <p:nvPr>
            <p:ph type="sldNum" sz="quarter" idx="12"/>
          </p:nvPr>
        </p:nvSpPr>
        <p:spPr/>
        <p:txBody>
          <a:bodyPr/>
          <a:lstStyle/>
          <a:p>
            <a:fld id="{728C16E5-203A-FA4D-9825-46C358195332}" type="slidenum">
              <a:rPr lang="en-US" smtClean="0"/>
              <a:t>‹#›</a:t>
            </a:fld>
            <a:endParaRPr lang="en-US"/>
          </a:p>
        </p:txBody>
      </p:sp>
    </p:spTree>
    <p:extLst>
      <p:ext uri="{BB962C8B-B14F-4D97-AF65-F5344CB8AC3E}">
        <p14:creationId xmlns:p14="http://schemas.microsoft.com/office/powerpoint/2010/main" val="1445731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C2DAF-F83E-214C-A82B-58E4EDF4D79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4402CC-77EE-B740-A04F-AC22F18F63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AD29BB3-8106-1941-8C03-E2078DC4A46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5A7B41-C6D9-2C4B-8EAD-ECA8D2F0A4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552855-C38D-7D40-B473-04BB9A97CC4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513E0C8-E514-C44E-92A9-F57A0C8C41A1}"/>
              </a:ext>
            </a:extLst>
          </p:cNvPr>
          <p:cNvSpPr>
            <a:spLocks noGrp="1"/>
          </p:cNvSpPr>
          <p:nvPr>
            <p:ph type="dt" sz="half" idx="10"/>
          </p:nvPr>
        </p:nvSpPr>
        <p:spPr/>
        <p:txBody>
          <a:bodyPr/>
          <a:lstStyle/>
          <a:p>
            <a:fld id="{6DA004B9-7C92-0B43-A4EE-FA15777FDE8B}" type="datetimeFigureOut">
              <a:rPr lang="en-US" smtClean="0"/>
              <a:t>11/2/20</a:t>
            </a:fld>
            <a:endParaRPr lang="en-US"/>
          </a:p>
        </p:txBody>
      </p:sp>
      <p:sp>
        <p:nvSpPr>
          <p:cNvPr id="8" name="Footer Placeholder 7">
            <a:extLst>
              <a:ext uri="{FF2B5EF4-FFF2-40B4-BE49-F238E27FC236}">
                <a16:creationId xmlns:a16="http://schemas.microsoft.com/office/drawing/2014/main" id="{4873CB58-CC73-AC42-913A-BCFE3595AA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A607A8D-EDD1-5142-9D97-41A019109C2E}"/>
              </a:ext>
            </a:extLst>
          </p:cNvPr>
          <p:cNvSpPr>
            <a:spLocks noGrp="1"/>
          </p:cNvSpPr>
          <p:nvPr>
            <p:ph type="sldNum" sz="quarter" idx="12"/>
          </p:nvPr>
        </p:nvSpPr>
        <p:spPr/>
        <p:txBody>
          <a:bodyPr/>
          <a:lstStyle/>
          <a:p>
            <a:fld id="{728C16E5-203A-FA4D-9825-46C358195332}" type="slidenum">
              <a:rPr lang="en-US" smtClean="0"/>
              <a:t>‹#›</a:t>
            </a:fld>
            <a:endParaRPr lang="en-US"/>
          </a:p>
        </p:txBody>
      </p:sp>
    </p:spTree>
    <p:extLst>
      <p:ext uri="{BB962C8B-B14F-4D97-AF65-F5344CB8AC3E}">
        <p14:creationId xmlns:p14="http://schemas.microsoft.com/office/powerpoint/2010/main" val="40122195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4E80E-CE32-8542-B590-D09A2E83D4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571E591-F1BA-6E4E-B792-51AED120DFD6}"/>
              </a:ext>
            </a:extLst>
          </p:cNvPr>
          <p:cNvSpPr>
            <a:spLocks noGrp="1"/>
          </p:cNvSpPr>
          <p:nvPr>
            <p:ph type="dt" sz="half" idx="10"/>
          </p:nvPr>
        </p:nvSpPr>
        <p:spPr/>
        <p:txBody>
          <a:bodyPr/>
          <a:lstStyle/>
          <a:p>
            <a:fld id="{6DA004B9-7C92-0B43-A4EE-FA15777FDE8B}" type="datetimeFigureOut">
              <a:rPr lang="en-US" smtClean="0"/>
              <a:t>11/2/20</a:t>
            </a:fld>
            <a:endParaRPr lang="en-US"/>
          </a:p>
        </p:txBody>
      </p:sp>
      <p:sp>
        <p:nvSpPr>
          <p:cNvPr id="4" name="Footer Placeholder 3">
            <a:extLst>
              <a:ext uri="{FF2B5EF4-FFF2-40B4-BE49-F238E27FC236}">
                <a16:creationId xmlns:a16="http://schemas.microsoft.com/office/drawing/2014/main" id="{4C1B5013-42E1-EF4D-BB00-90D02C77EAB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B0B590-D7DA-2A4E-A4BA-AC97D6CAB076}"/>
              </a:ext>
            </a:extLst>
          </p:cNvPr>
          <p:cNvSpPr>
            <a:spLocks noGrp="1"/>
          </p:cNvSpPr>
          <p:nvPr>
            <p:ph type="sldNum" sz="quarter" idx="12"/>
          </p:nvPr>
        </p:nvSpPr>
        <p:spPr/>
        <p:txBody>
          <a:bodyPr/>
          <a:lstStyle/>
          <a:p>
            <a:fld id="{728C16E5-203A-FA4D-9825-46C358195332}" type="slidenum">
              <a:rPr lang="en-US" smtClean="0"/>
              <a:t>‹#›</a:t>
            </a:fld>
            <a:endParaRPr lang="en-US"/>
          </a:p>
        </p:txBody>
      </p:sp>
    </p:spTree>
    <p:extLst>
      <p:ext uri="{BB962C8B-B14F-4D97-AF65-F5344CB8AC3E}">
        <p14:creationId xmlns:p14="http://schemas.microsoft.com/office/powerpoint/2010/main" val="2538088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5D144F-E392-3E47-9993-93BC06C6F097}"/>
              </a:ext>
            </a:extLst>
          </p:cNvPr>
          <p:cNvSpPr>
            <a:spLocks noGrp="1"/>
          </p:cNvSpPr>
          <p:nvPr>
            <p:ph type="dt" sz="half" idx="10"/>
          </p:nvPr>
        </p:nvSpPr>
        <p:spPr/>
        <p:txBody>
          <a:bodyPr/>
          <a:lstStyle/>
          <a:p>
            <a:fld id="{6DA004B9-7C92-0B43-A4EE-FA15777FDE8B}" type="datetimeFigureOut">
              <a:rPr lang="en-US" smtClean="0"/>
              <a:t>11/2/20</a:t>
            </a:fld>
            <a:endParaRPr lang="en-US"/>
          </a:p>
        </p:txBody>
      </p:sp>
      <p:sp>
        <p:nvSpPr>
          <p:cNvPr id="3" name="Footer Placeholder 2">
            <a:extLst>
              <a:ext uri="{FF2B5EF4-FFF2-40B4-BE49-F238E27FC236}">
                <a16:creationId xmlns:a16="http://schemas.microsoft.com/office/drawing/2014/main" id="{093D82D6-7313-1644-8D88-8DD12C04B31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D50F5BC-1E24-6A49-AF1B-B579A158E622}"/>
              </a:ext>
            </a:extLst>
          </p:cNvPr>
          <p:cNvSpPr>
            <a:spLocks noGrp="1"/>
          </p:cNvSpPr>
          <p:nvPr>
            <p:ph type="sldNum" sz="quarter" idx="12"/>
          </p:nvPr>
        </p:nvSpPr>
        <p:spPr/>
        <p:txBody>
          <a:bodyPr/>
          <a:lstStyle/>
          <a:p>
            <a:fld id="{728C16E5-203A-FA4D-9825-46C358195332}" type="slidenum">
              <a:rPr lang="en-US" smtClean="0"/>
              <a:t>‹#›</a:t>
            </a:fld>
            <a:endParaRPr lang="en-US"/>
          </a:p>
        </p:txBody>
      </p:sp>
    </p:spTree>
    <p:extLst>
      <p:ext uri="{BB962C8B-B14F-4D97-AF65-F5344CB8AC3E}">
        <p14:creationId xmlns:p14="http://schemas.microsoft.com/office/powerpoint/2010/main" val="17534246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06998-084E-B542-BBB6-71ABD8ED11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B4E9BE7-A67C-1D47-ADF5-850506D6E2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014D43-E1F1-114B-9934-F95F1CD170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6E4561-7D51-0E41-A146-903DE3B25F13}"/>
              </a:ext>
            </a:extLst>
          </p:cNvPr>
          <p:cNvSpPr>
            <a:spLocks noGrp="1"/>
          </p:cNvSpPr>
          <p:nvPr>
            <p:ph type="dt" sz="half" idx="10"/>
          </p:nvPr>
        </p:nvSpPr>
        <p:spPr/>
        <p:txBody>
          <a:bodyPr/>
          <a:lstStyle/>
          <a:p>
            <a:fld id="{6DA004B9-7C92-0B43-A4EE-FA15777FDE8B}" type="datetimeFigureOut">
              <a:rPr lang="en-US" smtClean="0"/>
              <a:t>11/2/20</a:t>
            </a:fld>
            <a:endParaRPr lang="en-US"/>
          </a:p>
        </p:txBody>
      </p:sp>
      <p:sp>
        <p:nvSpPr>
          <p:cNvPr id="6" name="Footer Placeholder 5">
            <a:extLst>
              <a:ext uri="{FF2B5EF4-FFF2-40B4-BE49-F238E27FC236}">
                <a16:creationId xmlns:a16="http://schemas.microsoft.com/office/drawing/2014/main" id="{E1A20165-B5BD-8141-BC97-4AA001F5F5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B31E94-BB4D-AE49-8863-A44F89040269}"/>
              </a:ext>
            </a:extLst>
          </p:cNvPr>
          <p:cNvSpPr>
            <a:spLocks noGrp="1"/>
          </p:cNvSpPr>
          <p:nvPr>
            <p:ph type="sldNum" sz="quarter" idx="12"/>
          </p:nvPr>
        </p:nvSpPr>
        <p:spPr/>
        <p:txBody>
          <a:bodyPr/>
          <a:lstStyle/>
          <a:p>
            <a:fld id="{728C16E5-203A-FA4D-9825-46C358195332}" type="slidenum">
              <a:rPr lang="en-US" smtClean="0"/>
              <a:t>‹#›</a:t>
            </a:fld>
            <a:endParaRPr lang="en-US"/>
          </a:p>
        </p:txBody>
      </p:sp>
    </p:spTree>
    <p:extLst>
      <p:ext uri="{BB962C8B-B14F-4D97-AF65-F5344CB8AC3E}">
        <p14:creationId xmlns:p14="http://schemas.microsoft.com/office/powerpoint/2010/main" val="39133431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E1C6A-C519-A946-A774-3366AE9C14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E545CF-4DC6-3148-B6A8-D230B88E11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8302827-1303-2445-9704-47F556D4DE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2DCDD9-9EF6-5341-A983-9CBD2F4B71E3}"/>
              </a:ext>
            </a:extLst>
          </p:cNvPr>
          <p:cNvSpPr>
            <a:spLocks noGrp="1"/>
          </p:cNvSpPr>
          <p:nvPr>
            <p:ph type="dt" sz="half" idx="10"/>
          </p:nvPr>
        </p:nvSpPr>
        <p:spPr/>
        <p:txBody>
          <a:bodyPr/>
          <a:lstStyle/>
          <a:p>
            <a:fld id="{6DA004B9-7C92-0B43-A4EE-FA15777FDE8B}" type="datetimeFigureOut">
              <a:rPr lang="en-US" smtClean="0"/>
              <a:t>11/2/20</a:t>
            </a:fld>
            <a:endParaRPr lang="en-US"/>
          </a:p>
        </p:txBody>
      </p:sp>
      <p:sp>
        <p:nvSpPr>
          <p:cNvPr id="6" name="Footer Placeholder 5">
            <a:extLst>
              <a:ext uri="{FF2B5EF4-FFF2-40B4-BE49-F238E27FC236}">
                <a16:creationId xmlns:a16="http://schemas.microsoft.com/office/drawing/2014/main" id="{C270223E-89AF-7446-9CFF-1B78A0B12A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092C3F-95C8-8146-BB56-900A397A5984}"/>
              </a:ext>
            </a:extLst>
          </p:cNvPr>
          <p:cNvSpPr>
            <a:spLocks noGrp="1"/>
          </p:cNvSpPr>
          <p:nvPr>
            <p:ph type="sldNum" sz="quarter" idx="12"/>
          </p:nvPr>
        </p:nvSpPr>
        <p:spPr/>
        <p:txBody>
          <a:bodyPr/>
          <a:lstStyle/>
          <a:p>
            <a:fld id="{728C16E5-203A-FA4D-9825-46C358195332}" type="slidenum">
              <a:rPr lang="en-US" smtClean="0"/>
              <a:t>‹#›</a:t>
            </a:fld>
            <a:endParaRPr lang="en-US"/>
          </a:p>
        </p:txBody>
      </p:sp>
    </p:spTree>
    <p:extLst>
      <p:ext uri="{BB962C8B-B14F-4D97-AF65-F5344CB8AC3E}">
        <p14:creationId xmlns:p14="http://schemas.microsoft.com/office/powerpoint/2010/main" val="33109473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10ABA9-008F-A949-8A5F-24F7907FF4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F015FB7-F1B7-7D40-B24F-C051D8ECFA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EA75FB-70DC-9144-B8D7-5F5A37ADA7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A004B9-7C92-0B43-A4EE-FA15777FDE8B}" type="datetimeFigureOut">
              <a:rPr lang="en-US" smtClean="0"/>
              <a:t>11/2/20</a:t>
            </a:fld>
            <a:endParaRPr lang="en-US"/>
          </a:p>
        </p:txBody>
      </p:sp>
      <p:sp>
        <p:nvSpPr>
          <p:cNvPr id="5" name="Footer Placeholder 4">
            <a:extLst>
              <a:ext uri="{FF2B5EF4-FFF2-40B4-BE49-F238E27FC236}">
                <a16:creationId xmlns:a16="http://schemas.microsoft.com/office/drawing/2014/main" id="{4D03CC63-F977-DB40-858B-5CC3581770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20C87D5-F19F-824A-86F9-36B5952480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8C16E5-203A-FA4D-9825-46C358195332}" type="slidenum">
              <a:rPr lang="en-US" smtClean="0"/>
              <a:t>‹#›</a:t>
            </a:fld>
            <a:endParaRPr lang="en-US"/>
          </a:p>
        </p:txBody>
      </p:sp>
      <p:pic>
        <p:nvPicPr>
          <p:cNvPr id="8" name="Picture 7" descr="A picture containing chart&#10;&#10;Description automatically generated">
            <a:extLst>
              <a:ext uri="{FF2B5EF4-FFF2-40B4-BE49-F238E27FC236}">
                <a16:creationId xmlns:a16="http://schemas.microsoft.com/office/drawing/2014/main" id="{12C6772C-B833-824C-9F31-935D1E864BEE}"/>
              </a:ext>
            </a:extLst>
          </p:cNvPr>
          <p:cNvPicPr>
            <a:picLocks noChangeAspect="1"/>
          </p:cNvPicPr>
          <p:nvPr userDrawn="1"/>
        </p:nvPicPr>
        <p:blipFill>
          <a:blip r:embed="rId14"/>
          <a:stretch>
            <a:fillRect/>
          </a:stretch>
        </p:blipFill>
        <p:spPr>
          <a:xfrm>
            <a:off x="0" y="0"/>
            <a:ext cx="12192000" cy="6858000"/>
          </a:xfrm>
          <a:prstGeom prst="rect">
            <a:avLst/>
          </a:prstGeom>
        </p:spPr>
      </p:pic>
    </p:spTree>
    <p:extLst>
      <p:ext uri="{BB962C8B-B14F-4D97-AF65-F5344CB8AC3E}">
        <p14:creationId xmlns:p14="http://schemas.microsoft.com/office/powerpoint/2010/main" val="11279216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jp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4.jp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jpg"/><Relationship Id="rId4" Type="http://schemas.openxmlformats.org/officeDocument/2006/relationships/image" Target="../media/image29.jpg"/></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32.jpg"/></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jp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notesSlide" Target="../notesSlides/notesSlide3.xml"/><Relationship Id="rId16"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AFF92-1176-F94F-85E6-E2D78F24F269}"/>
              </a:ext>
            </a:extLst>
          </p:cNvPr>
          <p:cNvSpPr>
            <a:spLocks noGrp="1"/>
          </p:cNvSpPr>
          <p:nvPr>
            <p:ph type="ctrTitle"/>
          </p:nvPr>
        </p:nvSpPr>
        <p:spPr>
          <a:xfrm>
            <a:off x="1524000" y="2228849"/>
            <a:ext cx="9144000" cy="892493"/>
          </a:xfrm>
        </p:spPr>
        <p:txBody>
          <a:bodyPr>
            <a:normAutofit/>
          </a:bodyPr>
          <a:lstStyle/>
          <a:p>
            <a:pPr>
              <a:lnSpc>
                <a:spcPts val="2800"/>
              </a:lnSpc>
            </a:pPr>
            <a:endParaRPr lang="en-US" sz="2000" dirty="0">
              <a:solidFill>
                <a:schemeClr val="bg1"/>
              </a:solidFill>
              <a:latin typeface="Avenir Book" panose="02000503020000020003" pitchFamily="2" charset="0"/>
            </a:endParaRPr>
          </a:p>
        </p:txBody>
      </p:sp>
      <p:pic>
        <p:nvPicPr>
          <p:cNvPr id="9" name="Picture 8" descr="A picture containing polygon&#10;&#10;Description automatically generated">
            <a:extLst>
              <a:ext uri="{FF2B5EF4-FFF2-40B4-BE49-F238E27FC236}">
                <a16:creationId xmlns:a16="http://schemas.microsoft.com/office/drawing/2014/main" id="{993660C4-ADE3-3A40-AA7C-C56501449D2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917103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5417F405-BCD7-0B4D-BF61-DB019E222611}"/>
              </a:ext>
            </a:extLst>
          </p:cNvPr>
          <p:cNvPicPr>
            <a:picLocks noChangeAspect="1"/>
          </p:cNvPicPr>
          <p:nvPr/>
        </p:nvPicPr>
        <p:blipFill>
          <a:blip r:embed="rId3"/>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CEA7B813-72A6-434A-B814-9BCF067A4C8F}"/>
              </a:ext>
            </a:extLst>
          </p:cNvPr>
          <p:cNvPicPr>
            <a:picLocks noChangeAspect="1"/>
          </p:cNvPicPr>
          <p:nvPr/>
        </p:nvPicPr>
        <p:blipFill rotWithShape="1">
          <a:blip r:embed="rId4">
            <a:extLst>
              <a:ext uri="{28A0092B-C50C-407E-A947-70E740481C1C}">
                <a14:useLocalDpi xmlns:a14="http://schemas.microsoft.com/office/drawing/2010/main" val="0"/>
              </a:ext>
            </a:extLst>
          </a:blip>
          <a:srcRect l="3563" t="30159" r="5992"/>
          <a:stretch/>
        </p:blipFill>
        <p:spPr>
          <a:xfrm>
            <a:off x="6239217" y="1676400"/>
            <a:ext cx="5777575" cy="3352800"/>
          </a:xfrm>
          <a:prstGeom prst="rect">
            <a:avLst/>
          </a:prstGeom>
          <a:ln>
            <a:solidFill>
              <a:srgbClr val="662A0E"/>
            </a:solidFill>
          </a:ln>
        </p:spPr>
      </p:pic>
      <p:sp>
        <p:nvSpPr>
          <p:cNvPr id="2" name="Title 1">
            <a:extLst>
              <a:ext uri="{FF2B5EF4-FFF2-40B4-BE49-F238E27FC236}">
                <a16:creationId xmlns:a16="http://schemas.microsoft.com/office/drawing/2014/main" id="{D46D1D98-717A-D04E-B507-82CD1EC0EA0A}"/>
              </a:ext>
            </a:extLst>
          </p:cNvPr>
          <p:cNvSpPr>
            <a:spLocks noGrp="1"/>
          </p:cNvSpPr>
          <p:nvPr>
            <p:ph type="title"/>
          </p:nvPr>
        </p:nvSpPr>
        <p:spPr/>
        <p:txBody>
          <a:bodyPr/>
          <a:lstStyle/>
          <a:p>
            <a:r>
              <a:rPr lang="en-US" dirty="0"/>
              <a:t>Subgroup Accomplishments</a:t>
            </a:r>
          </a:p>
        </p:txBody>
      </p:sp>
      <p:sp>
        <p:nvSpPr>
          <p:cNvPr id="3" name="Content Placeholder 2">
            <a:extLst>
              <a:ext uri="{FF2B5EF4-FFF2-40B4-BE49-F238E27FC236}">
                <a16:creationId xmlns:a16="http://schemas.microsoft.com/office/drawing/2014/main" id="{C9F6044C-E7DA-AB42-956A-4DA097656FB8}"/>
              </a:ext>
            </a:extLst>
          </p:cNvPr>
          <p:cNvSpPr>
            <a:spLocks noGrp="1"/>
          </p:cNvSpPr>
          <p:nvPr>
            <p:ph idx="1"/>
          </p:nvPr>
        </p:nvSpPr>
        <p:spPr>
          <a:xfrm>
            <a:off x="609600" y="1447800"/>
            <a:ext cx="5601625" cy="4678363"/>
          </a:xfrm>
        </p:spPr>
        <p:txBody>
          <a:bodyPr/>
          <a:lstStyle/>
          <a:p>
            <a:pPr>
              <a:spcAft>
                <a:spcPts val="1200"/>
              </a:spcAft>
            </a:pPr>
            <a:r>
              <a:rPr lang="en-US" dirty="0"/>
              <a:t>Development of the K12 Cybersecurity Career Awareness for School Counselors and Administrators one pager</a:t>
            </a:r>
          </a:p>
          <a:p>
            <a:pPr>
              <a:spcAft>
                <a:spcPts val="1200"/>
              </a:spcAft>
            </a:pPr>
            <a:r>
              <a:rPr lang="en-US" dirty="0"/>
              <a:t>Curation of known K12 educational resources for at-home use</a:t>
            </a:r>
          </a:p>
          <a:p>
            <a:pPr>
              <a:spcAft>
                <a:spcPts val="1200"/>
              </a:spcAft>
            </a:pPr>
            <a:r>
              <a:rPr lang="en-US" dirty="0"/>
              <a:t>Development of Career and Technical Education Report outline </a:t>
            </a:r>
          </a:p>
          <a:p>
            <a:endParaRPr lang="en-US" dirty="0"/>
          </a:p>
        </p:txBody>
      </p:sp>
      <p:sp>
        <p:nvSpPr>
          <p:cNvPr id="4" name="Slide Number Placeholder 3">
            <a:extLst>
              <a:ext uri="{FF2B5EF4-FFF2-40B4-BE49-F238E27FC236}">
                <a16:creationId xmlns:a16="http://schemas.microsoft.com/office/drawing/2014/main" id="{9A991636-216E-C543-9088-BD03588B8687}"/>
              </a:ext>
            </a:extLst>
          </p:cNvPr>
          <p:cNvSpPr>
            <a:spLocks noGrp="1"/>
          </p:cNvSpPr>
          <p:nvPr>
            <p:ph type="sldNum" sz="quarter" idx="12"/>
          </p:nvPr>
        </p:nvSpPr>
        <p:spPr/>
        <p:txBody>
          <a:bodyPr/>
          <a:lstStyle/>
          <a:p>
            <a:pPr>
              <a:defRPr/>
            </a:pPr>
            <a:fld id="{27060599-0F4A-427E-9310-C36DE826E848}" type="slidenum">
              <a:rPr lang="en-US" smtClean="0"/>
              <a:pPr>
                <a:defRPr/>
              </a:pPr>
              <a:t>10</a:t>
            </a:fld>
            <a:endParaRPr lang="en-US" dirty="0"/>
          </a:p>
        </p:txBody>
      </p:sp>
    </p:spTree>
    <p:extLst>
      <p:ext uri="{BB962C8B-B14F-4D97-AF65-F5344CB8AC3E}">
        <p14:creationId xmlns:p14="http://schemas.microsoft.com/office/powerpoint/2010/main" val="10051793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background pattern&#10;&#10;Description automatically generated">
            <a:extLst>
              <a:ext uri="{FF2B5EF4-FFF2-40B4-BE49-F238E27FC236}">
                <a16:creationId xmlns:a16="http://schemas.microsoft.com/office/drawing/2014/main" id="{E31A819E-0D10-2844-ABE5-AD48F168E828}"/>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D5F9934-AE5E-9A40-A515-496B3B44961B}"/>
              </a:ext>
            </a:extLst>
          </p:cNvPr>
          <p:cNvSpPr>
            <a:spLocks noGrp="1"/>
          </p:cNvSpPr>
          <p:nvPr>
            <p:ph type="title"/>
          </p:nvPr>
        </p:nvSpPr>
        <p:spPr/>
        <p:txBody>
          <a:bodyPr/>
          <a:lstStyle/>
          <a:p>
            <a:r>
              <a:rPr lang="en-US" dirty="0"/>
              <a:t>Introducing the NICE Community Coordinating Council</a:t>
            </a:r>
          </a:p>
        </p:txBody>
      </p:sp>
      <p:sp>
        <p:nvSpPr>
          <p:cNvPr id="3" name="Content Placeholder 2">
            <a:extLst>
              <a:ext uri="{FF2B5EF4-FFF2-40B4-BE49-F238E27FC236}">
                <a16:creationId xmlns:a16="http://schemas.microsoft.com/office/drawing/2014/main" id="{79ACEA5C-C63E-594D-B888-618C2E315EA8}"/>
              </a:ext>
            </a:extLst>
          </p:cNvPr>
          <p:cNvSpPr>
            <a:spLocks noGrp="1"/>
          </p:cNvSpPr>
          <p:nvPr>
            <p:ph sz="half" idx="1"/>
          </p:nvPr>
        </p:nvSpPr>
        <p:spPr>
          <a:xfrm>
            <a:off x="400222" y="1524001"/>
            <a:ext cx="11588578" cy="2895600"/>
          </a:xfrm>
        </p:spPr>
        <p:txBody>
          <a:bodyPr/>
          <a:lstStyle/>
          <a:p>
            <a:pPr marL="0" indent="0">
              <a:buNone/>
            </a:pPr>
            <a:r>
              <a:rPr lang="en-US" dirty="0"/>
              <a:t>The “NICE Community”</a:t>
            </a:r>
          </a:p>
          <a:p>
            <a:r>
              <a:rPr lang="en-US" sz="2400" dirty="0"/>
              <a:t>Monthly Meetings that bring together Public and Private Sector Groups and Programs</a:t>
            </a:r>
          </a:p>
          <a:p>
            <a:r>
              <a:rPr lang="en-US" sz="2400" dirty="0"/>
              <a:t>Conference Program Committees</a:t>
            </a:r>
          </a:p>
          <a:p>
            <a:pPr lvl="1"/>
            <a:r>
              <a:rPr lang="en-US" sz="2000" dirty="0"/>
              <a:t>NICE Conference &amp; Expo</a:t>
            </a:r>
          </a:p>
          <a:p>
            <a:pPr lvl="1"/>
            <a:r>
              <a:rPr lang="en-US" sz="2000" dirty="0"/>
              <a:t>NICE K12 Cybersecurity Education Conference</a:t>
            </a:r>
          </a:p>
          <a:p>
            <a:pPr lvl="1"/>
            <a:r>
              <a:rPr lang="en-US" sz="2000" dirty="0"/>
              <a:t>Federal Information Security Educators (FISSEA) Conference</a:t>
            </a:r>
          </a:p>
          <a:p>
            <a:pPr lvl="1"/>
            <a:r>
              <a:rPr lang="en-US" sz="2000" dirty="0"/>
              <a:t>Federal Cybersecurity Workforce Summit</a:t>
            </a:r>
          </a:p>
        </p:txBody>
      </p:sp>
      <p:sp>
        <p:nvSpPr>
          <p:cNvPr id="5" name="Slide Number Placeholder 4">
            <a:extLst>
              <a:ext uri="{FF2B5EF4-FFF2-40B4-BE49-F238E27FC236}">
                <a16:creationId xmlns:a16="http://schemas.microsoft.com/office/drawing/2014/main" id="{80940FE7-D105-BF4B-AE0F-D511F5CBC535}"/>
              </a:ext>
            </a:extLst>
          </p:cNvPr>
          <p:cNvSpPr>
            <a:spLocks noGrp="1"/>
          </p:cNvSpPr>
          <p:nvPr>
            <p:ph type="sldNum" sz="quarter" idx="12"/>
          </p:nvPr>
        </p:nvSpPr>
        <p:spPr/>
        <p:txBody>
          <a:bodyPr/>
          <a:lstStyle/>
          <a:p>
            <a:pPr>
              <a:defRPr/>
            </a:pPr>
            <a:fld id="{8D28D3A5-D27F-427D-BE1D-34EF59F8F6D6}" type="slidenum">
              <a:rPr lang="en-US" smtClean="0"/>
              <a:pPr>
                <a:defRPr/>
              </a:pPr>
              <a:t>11</a:t>
            </a:fld>
            <a:endParaRPr lang="en-US" dirty="0"/>
          </a:p>
        </p:txBody>
      </p:sp>
      <p:graphicFrame>
        <p:nvGraphicFramePr>
          <p:cNvPr id="7" name="Diagram 6">
            <a:extLst>
              <a:ext uri="{FF2B5EF4-FFF2-40B4-BE49-F238E27FC236}">
                <a16:creationId xmlns:a16="http://schemas.microsoft.com/office/drawing/2014/main" id="{25BBA27B-0570-B246-AF38-B97D9B727A2C}"/>
              </a:ext>
            </a:extLst>
          </p:cNvPr>
          <p:cNvGraphicFramePr/>
          <p:nvPr>
            <p:extLst>
              <p:ext uri="{D42A27DB-BD31-4B8C-83A1-F6EECF244321}">
                <p14:modId xmlns:p14="http://schemas.microsoft.com/office/powerpoint/2010/main" val="1277982569"/>
              </p:ext>
            </p:extLst>
          </p:nvPr>
        </p:nvGraphicFramePr>
        <p:xfrm>
          <a:off x="5947747" y="2597961"/>
          <a:ext cx="6113106" cy="404015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ontent Placeholder 2">
            <a:extLst>
              <a:ext uri="{FF2B5EF4-FFF2-40B4-BE49-F238E27FC236}">
                <a16:creationId xmlns:a16="http://schemas.microsoft.com/office/drawing/2014/main" id="{CA709BBB-4525-DC47-88A4-3E4B9CCDAACD}"/>
              </a:ext>
            </a:extLst>
          </p:cNvPr>
          <p:cNvSpPr txBox="1">
            <a:spLocks/>
          </p:cNvSpPr>
          <p:nvPr/>
        </p:nvSpPr>
        <p:spPr bwMode="auto">
          <a:xfrm>
            <a:off x="400222" y="4418872"/>
            <a:ext cx="5619578" cy="2895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US" sz="2400" b="1" dirty="0"/>
              <a:t>NICE Community Coordinating Council </a:t>
            </a:r>
            <a:r>
              <a:rPr lang="en-US" sz="2400" dirty="0"/>
              <a:t>(formerly NICE Working Group)</a:t>
            </a:r>
          </a:p>
          <a:p>
            <a:pPr lvl="1"/>
            <a:r>
              <a:rPr lang="en-US" sz="2000" dirty="0"/>
              <a:t>Co-Chairs:  Academia, Industry, and Government</a:t>
            </a:r>
          </a:p>
        </p:txBody>
      </p:sp>
    </p:spTree>
    <p:extLst>
      <p:ext uri="{BB962C8B-B14F-4D97-AF65-F5344CB8AC3E}">
        <p14:creationId xmlns:p14="http://schemas.microsoft.com/office/powerpoint/2010/main" val="17310591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background pattern&#10;&#10;Description automatically generated">
            <a:extLst>
              <a:ext uri="{FF2B5EF4-FFF2-40B4-BE49-F238E27FC236}">
                <a16:creationId xmlns:a16="http://schemas.microsoft.com/office/drawing/2014/main" id="{D5FEA70A-0C4D-8F44-AC7B-76473798964B}"/>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E519A3A-234F-ED42-BD54-D7322AB561EE}"/>
              </a:ext>
            </a:extLst>
          </p:cNvPr>
          <p:cNvSpPr>
            <a:spLocks noGrp="1"/>
          </p:cNvSpPr>
          <p:nvPr>
            <p:ph type="title"/>
          </p:nvPr>
        </p:nvSpPr>
        <p:spPr>
          <a:xfrm>
            <a:off x="609600" y="731837"/>
            <a:ext cx="10972800" cy="715963"/>
          </a:xfrm>
        </p:spPr>
        <p:txBody>
          <a:bodyPr>
            <a:normAutofit fontScale="90000"/>
          </a:bodyPr>
          <a:lstStyle/>
          <a:p>
            <a:r>
              <a:rPr lang="en-US" dirty="0"/>
              <a:t>NICE Community Coordinating Council</a:t>
            </a:r>
            <a:br>
              <a:rPr lang="en-US" dirty="0"/>
            </a:br>
            <a:r>
              <a:rPr lang="en-US" sz="2800" i="1" dirty="0">
                <a:solidFill>
                  <a:schemeClr val="tx1"/>
                </a:solidFill>
              </a:rPr>
              <a:t>Communities of Interest</a:t>
            </a:r>
            <a:endParaRPr lang="en-US" i="1" dirty="0">
              <a:solidFill>
                <a:schemeClr val="tx1"/>
              </a:solidFill>
            </a:endParaRPr>
          </a:p>
        </p:txBody>
      </p:sp>
      <p:sp>
        <p:nvSpPr>
          <p:cNvPr id="7" name="Content Placeholder 6">
            <a:extLst>
              <a:ext uri="{FF2B5EF4-FFF2-40B4-BE49-F238E27FC236}">
                <a16:creationId xmlns:a16="http://schemas.microsoft.com/office/drawing/2014/main" id="{A2B44A1F-9E50-CE45-AB38-A079D04434A8}"/>
              </a:ext>
            </a:extLst>
          </p:cNvPr>
          <p:cNvSpPr>
            <a:spLocks noGrp="1"/>
          </p:cNvSpPr>
          <p:nvPr>
            <p:ph sz="half" idx="1"/>
          </p:nvPr>
        </p:nvSpPr>
        <p:spPr>
          <a:xfrm>
            <a:off x="609600" y="1798637"/>
            <a:ext cx="5384800" cy="4525963"/>
          </a:xfrm>
        </p:spPr>
        <p:txBody>
          <a:bodyPr/>
          <a:lstStyle/>
          <a:p>
            <a:pPr marL="0" indent="0">
              <a:buNone/>
            </a:pPr>
            <a:r>
              <a:rPr lang="en-US" u="sng" dirty="0"/>
              <a:t>Stakeholders and Constituencies</a:t>
            </a:r>
          </a:p>
          <a:p>
            <a:r>
              <a:rPr lang="en-US" sz="2400" b="1" dirty="0"/>
              <a:t>K12</a:t>
            </a:r>
            <a:r>
              <a:rPr lang="en-US" sz="2400" dirty="0"/>
              <a:t> Cybersecurity Educators</a:t>
            </a:r>
          </a:p>
          <a:p>
            <a:r>
              <a:rPr lang="en-US" sz="2400" dirty="0"/>
              <a:t>Cybersecurity Skills </a:t>
            </a:r>
            <a:r>
              <a:rPr lang="en-US" sz="2400" b="1" dirty="0"/>
              <a:t>Competitions</a:t>
            </a:r>
          </a:p>
          <a:p>
            <a:r>
              <a:rPr lang="en-US" sz="2400" b="1" dirty="0"/>
              <a:t>Apprenticeships </a:t>
            </a:r>
            <a:r>
              <a:rPr lang="en-US" sz="2400" dirty="0"/>
              <a:t>in Cybersecurity</a:t>
            </a:r>
          </a:p>
          <a:p>
            <a:r>
              <a:rPr lang="en-US" sz="2400" b="1" dirty="0"/>
              <a:t>NICE Framework </a:t>
            </a:r>
            <a:r>
              <a:rPr lang="en-US" sz="2400" dirty="0"/>
              <a:t>Users Group</a:t>
            </a:r>
          </a:p>
          <a:p>
            <a:r>
              <a:rPr lang="en-US" sz="2400" dirty="0"/>
              <a:t>Add your Community of Interest Here</a:t>
            </a:r>
          </a:p>
          <a:p>
            <a:pPr marL="0" indent="0">
              <a:buNone/>
            </a:pPr>
            <a:endParaRPr lang="en-US" dirty="0"/>
          </a:p>
        </p:txBody>
      </p:sp>
      <p:sp>
        <p:nvSpPr>
          <p:cNvPr id="8" name="Content Placeholder 7">
            <a:extLst>
              <a:ext uri="{FF2B5EF4-FFF2-40B4-BE49-F238E27FC236}">
                <a16:creationId xmlns:a16="http://schemas.microsoft.com/office/drawing/2014/main" id="{5647C1FB-FD56-7E40-ACB8-FA3C98CA9A2A}"/>
              </a:ext>
            </a:extLst>
          </p:cNvPr>
          <p:cNvSpPr>
            <a:spLocks noGrp="1"/>
          </p:cNvSpPr>
          <p:nvPr>
            <p:ph sz="half" idx="2"/>
          </p:nvPr>
        </p:nvSpPr>
        <p:spPr>
          <a:xfrm>
            <a:off x="6197600" y="1798637"/>
            <a:ext cx="5384800" cy="4525963"/>
          </a:xfrm>
        </p:spPr>
        <p:txBody>
          <a:bodyPr/>
          <a:lstStyle/>
          <a:p>
            <a:pPr marL="0" indent="0">
              <a:buNone/>
            </a:pPr>
            <a:r>
              <a:rPr lang="en-US" u="sng" dirty="0"/>
              <a:t>Purpose and Operations</a:t>
            </a:r>
          </a:p>
          <a:p>
            <a:r>
              <a:rPr lang="en-US" sz="2400" dirty="0"/>
              <a:t>Networking and collaboration</a:t>
            </a:r>
          </a:p>
          <a:p>
            <a:r>
              <a:rPr lang="en-US" sz="2400" dirty="0"/>
              <a:t>Email list and collaboration space</a:t>
            </a:r>
          </a:p>
          <a:p>
            <a:r>
              <a:rPr lang="en-US" sz="2400" dirty="0"/>
              <a:t>Virtual and in-person convenings, as necessary, throughout the year</a:t>
            </a:r>
          </a:p>
          <a:p>
            <a:endParaRPr lang="en-US" dirty="0"/>
          </a:p>
        </p:txBody>
      </p:sp>
      <p:sp>
        <p:nvSpPr>
          <p:cNvPr id="4" name="Slide Number Placeholder 3">
            <a:extLst>
              <a:ext uri="{FF2B5EF4-FFF2-40B4-BE49-F238E27FC236}">
                <a16:creationId xmlns:a16="http://schemas.microsoft.com/office/drawing/2014/main" id="{16F09E89-09FB-4F42-BAFE-4C06C1A962B6}"/>
              </a:ext>
            </a:extLst>
          </p:cNvPr>
          <p:cNvSpPr>
            <a:spLocks noGrp="1"/>
          </p:cNvSpPr>
          <p:nvPr>
            <p:ph type="sldNum" sz="quarter" idx="12"/>
          </p:nvPr>
        </p:nvSpPr>
        <p:spPr/>
        <p:txBody>
          <a:bodyPr/>
          <a:lstStyle/>
          <a:p>
            <a:pPr>
              <a:defRPr/>
            </a:pPr>
            <a:fld id="{27060599-0F4A-427E-9310-C36DE826E848}" type="slidenum">
              <a:rPr lang="en-US" smtClean="0"/>
              <a:pPr>
                <a:defRPr/>
              </a:pPr>
              <a:t>12</a:t>
            </a:fld>
            <a:endParaRPr lang="en-US" dirty="0"/>
          </a:p>
        </p:txBody>
      </p:sp>
      <p:cxnSp>
        <p:nvCxnSpPr>
          <p:cNvPr id="10" name="Straight Connector 9">
            <a:extLst>
              <a:ext uri="{FF2B5EF4-FFF2-40B4-BE49-F238E27FC236}">
                <a16:creationId xmlns:a16="http://schemas.microsoft.com/office/drawing/2014/main" id="{70A08952-E793-B943-97E5-4F03B4A83CAC}"/>
              </a:ext>
            </a:extLst>
          </p:cNvPr>
          <p:cNvCxnSpPr>
            <a:cxnSpLocks/>
          </p:cNvCxnSpPr>
          <p:nvPr/>
        </p:nvCxnSpPr>
        <p:spPr>
          <a:xfrm>
            <a:off x="5943600" y="2133600"/>
            <a:ext cx="0" cy="37338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91493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background pattern&#10;&#10;Description automatically generated">
            <a:extLst>
              <a:ext uri="{FF2B5EF4-FFF2-40B4-BE49-F238E27FC236}">
                <a16:creationId xmlns:a16="http://schemas.microsoft.com/office/drawing/2014/main" id="{8C028621-57E1-9A4B-9A65-36A5BB5B7A14}"/>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E519A3A-234F-ED42-BD54-D7322AB561EE}"/>
              </a:ext>
            </a:extLst>
          </p:cNvPr>
          <p:cNvSpPr>
            <a:spLocks noGrp="1"/>
          </p:cNvSpPr>
          <p:nvPr>
            <p:ph type="title"/>
          </p:nvPr>
        </p:nvSpPr>
        <p:spPr>
          <a:xfrm>
            <a:off x="609600" y="731837"/>
            <a:ext cx="10972800" cy="715963"/>
          </a:xfrm>
        </p:spPr>
        <p:txBody>
          <a:bodyPr>
            <a:normAutofit fontScale="90000"/>
          </a:bodyPr>
          <a:lstStyle/>
          <a:p>
            <a:r>
              <a:rPr lang="en-US" dirty="0"/>
              <a:t>NICE Community Coordinating Council</a:t>
            </a:r>
            <a:br>
              <a:rPr lang="en-US" dirty="0"/>
            </a:br>
            <a:r>
              <a:rPr lang="en-US" sz="2800" i="1" dirty="0">
                <a:solidFill>
                  <a:schemeClr val="tx1"/>
                </a:solidFill>
              </a:rPr>
              <a:t>Working Groups, </a:t>
            </a:r>
            <a:r>
              <a:rPr lang="en-US" sz="2800" b="0" i="1" dirty="0">
                <a:solidFill>
                  <a:schemeClr val="tx1"/>
                </a:solidFill>
              </a:rPr>
              <a:t>coming January 2021</a:t>
            </a:r>
            <a:endParaRPr lang="en-US" b="0" i="1" dirty="0">
              <a:solidFill>
                <a:schemeClr val="tx1"/>
              </a:solidFill>
            </a:endParaRPr>
          </a:p>
        </p:txBody>
      </p:sp>
      <p:sp>
        <p:nvSpPr>
          <p:cNvPr id="3" name="Content Placeholder 2">
            <a:extLst>
              <a:ext uri="{FF2B5EF4-FFF2-40B4-BE49-F238E27FC236}">
                <a16:creationId xmlns:a16="http://schemas.microsoft.com/office/drawing/2014/main" id="{6030DC12-7782-DE46-87EA-A24551660DEF}"/>
              </a:ext>
            </a:extLst>
          </p:cNvPr>
          <p:cNvSpPr>
            <a:spLocks noGrp="1"/>
          </p:cNvSpPr>
          <p:nvPr>
            <p:ph idx="1"/>
          </p:nvPr>
        </p:nvSpPr>
        <p:spPr>
          <a:xfrm>
            <a:off x="609600" y="1676401"/>
            <a:ext cx="9448800" cy="625257"/>
          </a:xfrm>
        </p:spPr>
        <p:txBody>
          <a:bodyPr/>
          <a:lstStyle/>
          <a:p>
            <a:r>
              <a:rPr lang="en-US" dirty="0"/>
              <a:t>Aligned to </a:t>
            </a:r>
            <a:r>
              <a:rPr lang="en-US" i="1" dirty="0"/>
              <a:t>new</a:t>
            </a:r>
            <a:r>
              <a:rPr lang="en-US" dirty="0"/>
              <a:t> NICE Strategic Plan Goals and Objectives</a:t>
            </a:r>
          </a:p>
        </p:txBody>
      </p:sp>
      <p:sp>
        <p:nvSpPr>
          <p:cNvPr id="4" name="Slide Number Placeholder 3">
            <a:extLst>
              <a:ext uri="{FF2B5EF4-FFF2-40B4-BE49-F238E27FC236}">
                <a16:creationId xmlns:a16="http://schemas.microsoft.com/office/drawing/2014/main" id="{16F09E89-09FB-4F42-BAFE-4C06C1A962B6}"/>
              </a:ext>
            </a:extLst>
          </p:cNvPr>
          <p:cNvSpPr>
            <a:spLocks noGrp="1"/>
          </p:cNvSpPr>
          <p:nvPr>
            <p:ph type="sldNum" sz="quarter" idx="12"/>
          </p:nvPr>
        </p:nvSpPr>
        <p:spPr/>
        <p:txBody>
          <a:bodyPr/>
          <a:lstStyle/>
          <a:p>
            <a:pPr>
              <a:defRPr/>
            </a:pPr>
            <a:fld id="{27060599-0F4A-427E-9310-C36DE826E848}" type="slidenum">
              <a:rPr lang="en-US" smtClean="0"/>
              <a:pPr>
                <a:defRPr/>
              </a:pPr>
              <a:t>13</a:t>
            </a:fld>
            <a:endParaRPr lang="en-US" dirty="0"/>
          </a:p>
        </p:txBody>
      </p:sp>
      <p:pic>
        <p:nvPicPr>
          <p:cNvPr id="5" name="Picture 4">
            <a:extLst>
              <a:ext uri="{FF2B5EF4-FFF2-40B4-BE49-F238E27FC236}">
                <a16:creationId xmlns:a16="http://schemas.microsoft.com/office/drawing/2014/main" id="{7A287040-6999-964B-A953-8DF144D7A297}"/>
              </a:ext>
            </a:extLst>
          </p:cNvPr>
          <p:cNvPicPr>
            <a:picLocks noChangeAspect="1"/>
          </p:cNvPicPr>
          <p:nvPr/>
        </p:nvPicPr>
        <p:blipFill>
          <a:blip r:embed="rId4"/>
          <a:stretch>
            <a:fillRect/>
          </a:stretch>
        </p:blipFill>
        <p:spPr>
          <a:xfrm>
            <a:off x="9797192" y="1941480"/>
            <a:ext cx="1972586" cy="1981200"/>
          </a:xfrm>
          <a:prstGeom prst="rect">
            <a:avLst/>
          </a:prstGeom>
        </p:spPr>
      </p:pic>
      <p:pic>
        <p:nvPicPr>
          <p:cNvPr id="6" name="Picture 5">
            <a:extLst>
              <a:ext uri="{FF2B5EF4-FFF2-40B4-BE49-F238E27FC236}">
                <a16:creationId xmlns:a16="http://schemas.microsoft.com/office/drawing/2014/main" id="{00888E60-0BE0-EE40-94A7-AE5F03932017}"/>
              </a:ext>
            </a:extLst>
          </p:cNvPr>
          <p:cNvPicPr>
            <a:picLocks noChangeAspect="1"/>
          </p:cNvPicPr>
          <p:nvPr/>
        </p:nvPicPr>
        <p:blipFill>
          <a:blip r:embed="rId5"/>
          <a:stretch>
            <a:fillRect/>
          </a:stretch>
        </p:blipFill>
        <p:spPr>
          <a:xfrm>
            <a:off x="10058400" y="4593205"/>
            <a:ext cx="1343770" cy="1731396"/>
          </a:xfrm>
          <a:prstGeom prst="rect">
            <a:avLst/>
          </a:prstGeom>
        </p:spPr>
      </p:pic>
      <p:pic>
        <p:nvPicPr>
          <p:cNvPr id="7" name="Picture 6">
            <a:extLst>
              <a:ext uri="{FF2B5EF4-FFF2-40B4-BE49-F238E27FC236}">
                <a16:creationId xmlns:a16="http://schemas.microsoft.com/office/drawing/2014/main" id="{D051814D-8798-3847-9D9E-3EFA61CDEECB}"/>
              </a:ext>
            </a:extLst>
          </p:cNvPr>
          <p:cNvPicPr>
            <a:picLocks noChangeAspect="1"/>
          </p:cNvPicPr>
          <p:nvPr/>
        </p:nvPicPr>
        <p:blipFill>
          <a:blip r:embed="rId6"/>
          <a:stretch>
            <a:fillRect/>
          </a:stretch>
        </p:blipFill>
        <p:spPr>
          <a:xfrm>
            <a:off x="5964237" y="4708526"/>
            <a:ext cx="1981200" cy="1981200"/>
          </a:xfrm>
          <a:prstGeom prst="rect">
            <a:avLst/>
          </a:prstGeom>
        </p:spPr>
      </p:pic>
      <p:pic>
        <p:nvPicPr>
          <p:cNvPr id="8" name="Picture 7">
            <a:extLst>
              <a:ext uri="{FF2B5EF4-FFF2-40B4-BE49-F238E27FC236}">
                <a16:creationId xmlns:a16="http://schemas.microsoft.com/office/drawing/2014/main" id="{D8BD3EB6-1EF2-F147-AFF7-87058A8FB263}"/>
              </a:ext>
            </a:extLst>
          </p:cNvPr>
          <p:cNvPicPr>
            <a:picLocks noChangeAspect="1"/>
          </p:cNvPicPr>
          <p:nvPr/>
        </p:nvPicPr>
        <p:blipFill>
          <a:blip r:embed="rId7"/>
          <a:stretch>
            <a:fillRect/>
          </a:stretch>
        </p:blipFill>
        <p:spPr>
          <a:xfrm>
            <a:off x="8011318" y="3240835"/>
            <a:ext cx="1981200" cy="1981200"/>
          </a:xfrm>
          <a:prstGeom prst="rect">
            <a:avLst/>
          </a:prstGeom>
        </p:spPr>
      </p:pic>
      <p:pic>
        <p:nvPicPr>
          <p:cNvPr id="9" name="Picture 8">
            <a:extLst>
              <a:ext uri="{FF2B5EF4-FFF2-40B4-BE49-F238E27FC236}">
                <a16:creationId xmlns:a16="http://schemas.microsoft.com/office/drawing/2014/main" id="{B8CBEBA1-E8B0-5C46-97BC-B7CB8C591A51}"/>
              </a:ext>
            </a:extLst>
          </p:cNvPr>
          <p:cNvPicPr>
            <a:picLocks noChangeAspect="1"/>
          </p:cNvPicPr>
          <p:nvPr/>
        </p:nvPicPr>
        <p:blipFill>
          <a:blip r:embed="rId8"/>
          <a:stretch>
            <a:fillRect/>
          </a:stretch>
        </p:blipFill>
        <p:spPr>
          <a:xfrm>
            <a:off x="5964237" y="2138270"/>
            <a:ext cx="1981200" cy="1981200"/>
          </a:xfrm>
          <a:prstGeom prst="rect">
            <a:avLst/>
          </a:prstGeom>
        </p:spPr>
      </p:pic>
      <p:sp>
        <p:nvSpPr>
          <p:cNvPr id="10" name="Content Placeholder 2">
            <a:extLst>
              <a:ext uri="{FF2B5EF4-FFF2-40B4-BE49-F238E27FC236}">
                <a16:creationId xmlns:a16="http://schemas.microsoft.com/office/drawing/2014/main" id="{99DC0D0A-91B4-D243-9CB0-05760E942FF9}"/>
              </a:ext>
            </a:extLst>
          </p:cNvPr>
          <p:cNvSpPr txBox="1">
            <a:spLocks/>
          </p:cNvSpPr>
          <p:nvPr/>
        </p:nvSpPr>
        <p:spPr bwMode="auto">
          <a:xfrm>
            <a:off x="577241" y="2246280"/>
            <a:ext cx="4851607" cy="3352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US" dirty="0"/>
              <a:t>Promote Career Discovery</a:t>
            </a:r>
          </a:p>
          <a:p>
            <a:pPr lvl="2"/>
            <a:r>
              <a:rPr lang="en-US" dirty="0"/>
              <a:t>To include </a:t>
            </a:r>
            <a:r>
              <a:rPr lang="en-US" i="1" dirty="0"/>
              <a:t>National Cybersecurity Career Awareness Week</a:t>
            </a:r>
          </a:p>
          <a:p>
            <a:pPr lvl="1"/>
            <a:r>
              <a:rPr lang="en-US" dirty="0"/>
              <a:t>Transform Learning Process</a:t>
            </a:r>
          </a:p>
          <a:p>
            <a:pPr lvl="2"/>
            <a:r>
              <a:rPr lang="en-US" dirty="0"/>
              <a:t>To include constituents from K12, </a:t>
            </a:r>
            <a:r>
              <a:rPr lang="en-US" b="1" dirty="0"/>
              <a:t>Collegiate, Training &amp; Certifications</a:t>
            </a:r>
            <a:r>
              <a:rPr lang="en-US" dirty="0"/>
              <a:t>, and more!</a:t>
            </a:r>
          </a:p>
          <a:p>
            <a:pPr lvl="1"/>
            <a:r>
              <a:rPr lang="en-US" dirty="0"/>
              <a:t>Modernize Talent Management</a:t>
            </a:r>
          </a:p>
          <a:p>
            <a:pPr lvl="2"/>
            <a:r>
              <a:rPr lang="en-US" dirty="0"/>
              <a:t>To include constituents from </a:t>
            </a:r>
            <a:r>
              <a:rPr lang="en-US" b="1" dirty="0"/>
              <a:t>Workforce Management </a:t>
            </a:r>
            <a:r>
              <a:rPr lang="en-US" dirty="0"/>
              <a:t>and more!</a:t>
            </a:r>
          </a:p>
          <a:p>
            <a:endParaRPr lang="en-US" dirty="0"/>
          </a:p>
        </p:txBody>
      </p:sp>
    </p:spTree>
    <p:extLst>
      <p:ext uri="{BB962C8B-B14F-4D97-AF65-F5344CB8AC3E}">
        <p14:creationId xmlns:p14="http://schemas.microsoft.com/office/powerpoint/2010/main" val="13942825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2A03CFB4-A70C-1344-8FF0-2F4B58DC58FB}"/>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E519A3A-234F-ED42-BD54-D7322AB561EE}"/>
              </a:ext>
            </a:extLst>
          </p:cNvPr>
          <p:cNvSpPr>
            <a:spLocks noGrp="1"/>
          </p:cNvSpPr>
          <p:nvPr>
            <p:ph type="title"/>
          </p:nvPr>
        </p:nvSpPr>
        <p:spPr>
          <a:xfrm>
            <a:off x="609600" y="762000"/>
            <a:ext cx="10972800" cy="715963"/>
          </a:xfrm>
        </p:spPr>
        <p:txBody>
          <a:bodyPr>
            <a:normAutofit fontScale="90000"/>
          </a:bodyPr>
          <a:lstStyle/>
          <a:p>
            <a:r>
              <a:rPr lang="en-US" dirty="0"/>
              <a:t>NICE Community Coordinating Council</a:t>
            </a:r>
            <a:br>
              <a:rPr lang="en-US" dirty="0"/>
            </a:br>
            <a:r>
              <a:rPr lang="en-US" sz="2800" i="1" dirty="0">
                <a:solidFill>
                  <a:schemeClr val="tx1"/>
                </a:solidFill>
              </a:rPr>
              <a:t>Project Teams, </a:t>
            </a:r>
            <a:r>
              <a:rPr lang="en-US" sz="2800" b="0" i="1" dirty="0">
                <a:solidFill>
                  <a:schemeClr val="tx1"/>
                </a:solidFill>
              </a:rPr>
              <a:t>coming March 2021</a:t>
            </a:r>
            <a:endParaRPr lang="en-US" b="0" i="1" dirty="0">
              <a:solidFill>
                <a:schemeClr val="tx1"/>
              </a:solidFill>
            </a:endParaRPr>
          </a:p>
        </p:txBody>
      </p:sp>
      <p:sp>
        <p:nvSpPr>
          <p:cNvPr id="3" name="Content Placeholder 2">
            <a:extLst>
              <a:ext uri="{FF2B5EF4-FFF2-40B4-BE49-F238E27FC236}">
                <a16:creationId xmlns:a16="http://schemas.microsoft.com/office/drawing/2014/main" id="{6030DC12-7782-DE46-87EA-A24551660DEF}"/>
              </a:ext>
            </a:extLst>
          </p:cNvPr>
          <p:cNvSpPr>
            <a:spLocks noGrp="1"/>
          </p:cNvSpPr>
          <p:nvPr>
            <p:ph idx="1"/>
          </p:nvPr>
        </p:nvSpPr>
        <p:spPr>
          <a:xfrm>
            <a:off x="6096000" y="1828800"/>
            <a:ext cx="5486400" cy="4678363"/>
          </a:xfrm>
        </p:spPr>
        <p:txBody>
          <a:bodyPr/>
          <a:lstStyle/>
          <a:p>
            <a:pPr>
              <a:spcAft>
                <a:spcPts val="1200"/>
              </a:spcAft>
            </a:pPr>
            <a:r>
              <a:rPr lang="en-US" dirty="0"/>
              <a:t>Purpose:  pursue innovations and devise solutions for emerging challenges and opportunities</a:t>
            </a:r>
          </a:p>
          <a:p>
            <a:pPr>
              <a:spcAft>
                <a:spcPts val="1200"/>
              </a:spcAft>
            </a:pPr>
            <a:r>
              <a:rPr lang="en-US" dirty="0"/>
              <a:t>“Grand Challenge” determined Annually or Semi-Annually through a Consultative Process Concrete Products or Deliverables at Least Annually </a:t>
            </a:r>
          </a:p>
          <a:p>
            <a:pPr>
              <a:spcAft>
                <a:spcPts val="1200"/>
              </a:spcAft>
            </a:pPr>
            <a:endParaRPr lang="en-US" dirty="0"/>
          </a:p>
          <a:p>
            <a:endParaRPr lang="en-US" dirty="0"/>
          </a:p>
        </p:txBody>
      </p:sp>
      <p:sp>
        <p:nvSpPr>
          <p:cNvPr id="4" name="Slide Number Placeholder 3">
            <a:extLst>
              <a:ext uri="{FF2B5EF4-FFF2-40B4-BE49-F238E27FC236}">
                <a16:creationId xmlns:a16="http://schemas.microsoft.com/office/drawing/2014/main" id="{16F09E89-09FB-4F42-BAFE-4C06C1A962B6}"/>
              </a:ext>
            </a:extLst>
          </p:cNvPr>
          <p:cNvSpPr>
            <a:spLocks noGrp="1"/>
          </p:cNvSpPr>
          <p:nvPr>
            <p:ph type="sldNum" sz="quarter" idx="12"/>
          </p:nvPr>
        </p:nvSpPr>
        <p:spPr/>
        <p:txBody>
          <a:bodyPr/>
          <a:lstStyle/>
          <a:p>
            <a:pPr>
              <a:defRPr/>
            </a:pPr>
            <a:fld id="{27060599-0F4A-427E-9310-C36DE826E848}" type="slidenum">
              <a:rPr lang="en-US" smtClean="0"/>
              <a:pPr>
                <a:defRPr/>
              </a:pPr>
              <a:t>14</a:t>
            </a:fld>
            <a:endParaRPr lang="en-US" dirty="0"/>
          </a:p>
        </p:txBody>
      </p:sp>
      <p:pic>
        <p:nvPicPr>
          <p:cNvPr id="6" name="Picture 5">
            <a:extLst>
              <a:ext uri="{FF2B5EF4-FFF2-40B4-BE49-F238E27FC236}">
                <a16:creationId xmlns:a16="http://schemas.microsoft.com/office/drawing/2014/main" id="{A66BF35C-B0B1-4940-BBE9-4A280229F0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2057400"/>
            <a:ext cx="4823254" cy="3215502"/>
          </a:xfrm>
          <a:prstGeom prst="rect">
            <a:avLst/>
          </a:prstGeom>
        </p:spPr>
      </p:pic>
    </p:spTree>
    <p:extLst>
      <p:ext uri="{BB962C8B-B14F-4D97-AF65-F5344CB8AC3E}">
        <p14:creationId xmlns:p14="http://schemas.microsoft.com/office/powerpoint/2010/main" val="16433345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background pattern&#10;&#10;Description automatically generated">
            <a:extLst>
              <a:ext uri="{FF2B5EF4-FFF2-40B4-BE49-F238E27FC236}">
                <a16:creationId xmlns:a16="http://schemas.microsoft.com/office/drawing/2014/main" id="{4FF86263-4E35-6544-82C9-DB607D2598F3}"/>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1AE8C0D-534A-6B4B-9447-EE08E26A4D72}"/>
              </a:ext>
            </a:extLst>
          </p:cNvPr>
          <p:cNvSpPr>
            <a:spLocks noGrp="1"/>
          </p:cNvSpPr>
          <p:nvPr>
            <p:ph type="title"/>
          </p:nvPr>
        </p:nvSpPr>
        <p:spPr/>
        <p:txBody>
          <a:bodyPr/>
          <a:lstStyle/>
          <a:p>
            <a:r>
              <a:rPr lang="en-US" dirty="0"/>
              <a:t>Kick-Off of NICE Community Coordinating Council</a:t>
            </a:r>
          </a:p>
        </p:txBody>
      </p:sp>
      <p:sp>
        <p:nvSpPr>
          <p:cNvPr id="3" name="Content Placeholder 2">
            <a:extLst>
              <a:ext uri="{FF2B5EF4-FFF2-40B4-BE49-F238E27FC236}">
                <a16:creationId xmlns:a16="http://schemas.microsoft.com/office/drawing/2014/main" id="{26C28413-E74F-3041-B52A-5A5BC74869F4}"/>
              </a:ext>
            </a:extLst>
          </p:cNvPr>
          <p:cNvSpPr>
            <a:spLocks noGrp="1"/>
          </p:cNvSpPr>
          <p:nvPr>
            <p:ph idx="1"/>
          </p:nvPr>
        </p:nvSpPr>
        <p:spPr/>
        <p:txBody>
          <a:bodyPr/>
          <a:lstStyle/>
          <a:p>
            <a:pPr marL="0" indent="0">
              <a:buNone/>
            </a:pPr>
            <a:r>
              <a:rPr lang="en-US" dirty="0"/>
              <a:t>Wednesday, December 2</a:t>
            </a:r>
            <a:r>
              <a:rPr lang="en-US" baseline="30000" dirty="0"/>
              <a:t>nd</a:t>
            </a:r>
            <a:r>
              <a:rPr lang="en-US" dirty="0"/>
              <a:t>, 3:30-5 pm ET</a:t>
            </a:r>
          </a:p>
          <a:p>
            <a:pPr marL="0" indent="0">
              <a:buNone/>
            </a:pPr>
            <a:endParaRPr lang="en-US" dirty="0"/>
          </a:p>
        </p:txBody>
      </p:sp>
      <p:sp>
        <p:nvSpPr>
          <p:cNvPr id="4" name="Slide Number Placeholder 3">
            <a:extLst>
              <a:ext uri="{FF2B5EF4-FFF2-40B4-BE49-F238E27FC236}">
                <a16:creationId xmlns:a16="http://schemas.microsoft.com/office/drawing/2014/main" id="{633B3791-E8B5-804F-ADCC-9C6C0EC3A585}"/>
              </a:ext>
            </a:extLst>
          </p:cNvPr>
          <p:cNvSpPr>
            <a:spLocks noGrp="1"/>
          </p:cNvSpPr>
          <p:nvPr>
            <p:ph type="sldNum" sz="quarter" idx="12"/>
          </p:nvPr>
        </p:nvSpPr>
        <p:spPr/>
        <p:txBody>
          <a:bodyPr/>
          <a:lstStyle/>
          <a:p>
            <a:pPr>
              <a:defRPr/>
            </a:pPr>
            <a:fld id="{27060599-0F4A-427E-9310-C36DE826E848}" type="slidenum">
              <a:rPr lang="en-US" smtClean="0"/>
              <a:pPr>
                <a:defRPr/>
              </a:pPr>
              <a:t>15</a:t>
            </a:fld>
            <a:endParaRPr lang="en-US" dirty="0"/>
          </a:p>
        </p:txBody>
      </p:sp>
      <p:pic>
        <p:nvPicPr>
          <p:cNvPr id="6" name="Picture 5">
            <a:extLst>
              <a:ext uri="{FF2B5EF4-FFF2-40B4-BE49-F238E27FC236}">
                <a16:creationId xmlns:a16="http://schemas.microsoft.com/office/drawing/2014/main" id="{BD72F676-438A-5D4B-8F98-F53B971D32C1}"/>
              </a:ext>
            </a:extLst>
          </p:cNvPr>
          <p:cNvPicPr>
            <a:picLocks noChangeAspect="1"/>
          </p:cNvPicPr>
          <p:nvPr/>
        </p:nvPicPr>
        <p:blipFill rotWithShape="1">
          <a:blip r:embed="rId4">
            <a:extLst>
              <a:ext uri="{28A0092B-C50C-407E-A947-70E740481C1C}">
                <a14:useLocalDpi xmlns:a14="http://schemas.microsoft.com/office/drawing/2010/main" val="0"/>
              </a:ext>
            </a:extLst>
          </a:blip>
          <a:srcRect b="6666"/>
          <a:stretch/>
        </p:blipFill>
        <p:spPr>
          <a:xfrm>
            <a:off x="3581400" y="2461412"/>
            <a:ext cx="5412472" cy="3664751"/>
          </a:xfrm>
          <a:prstGeom prst="rect">
            <a:avLst/>
          </a:prstGeom>
        </p:spPr>
      </p:pic>
      <p:pic>
        <p:nvPicPr>
          <p:cNvPr id="8" name="Picture 7">
            <a:extLst>
              <a:ext uri="{FF2B5EF4-FFF2-40B4-BE49-F238E27FC236}">
                <a16:creationId xmlns:a16="http://schemas.microsoft.com/office/drawing/2014/main" id="{E6D66AB0-5BD8-614C-8880-EEB500AC8D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96200" y="3657600"/>
            <a:ext cx="1905000" cy="1905000"/>
          </a:xfrm>
          <a:prstGeom prst="rect">
            <a:avLst/>
          </a:prstGeom>
        </p:spPr>
      </p:pic>
      <p:pic>
        <p:nvPicPr>
          <p:cNvPr id="12" name="Picture 11">
            <a:extLst>
              <a:ext uri="{FF2B5EF4-FFF2-40B4-BE49-F238E27FC236}">
                <a16:creationId xmlns:a16="http://schemas.microsoft.com/office/drawing/2014/main" id="{25826799-9EDF-FA4F-921B-9D2FD90271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62600" y="2931705"/>
            <a:ext cx="1331961" cy="994590"/>
          </a:xfrm>
          <a:prstGeom prst="rect">
            <a:avLst/>
          </a:prstGeom>
        </p:spPr>
      </p:pic>
    </p:spTree>
    <p:extLst>
      <p:ext uri="{BB962C8B-B14F-4D97-AF65-F5344CB8AC3E}">
        <p14:creationId xmlns:p14="http://schemas.microsoft.com/office/powerpoint/2010/main" val="4168879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CBCFFB92-2D0D-6849-A82E-31407EE2D6E4}"/>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76DD44C-87FD-8A43-8AE7-4CFA50999671}"/>
              </a:ext>
            </a:extLst>
          </p:cNvPr>
          <p:cNvSpPr>
            <a:spLocks noGrp="1"/>
          </p:cNvSpPr>
          <p:nvPr>
            <p:ph type="title"/>
          </p:nvPr>
        </p:nvSpPr>
        <p:spPr>
          <a:xfrm>
            <a:off x="335280" y="-1219200"/>
            <a:ext cx="10972800" cy="715963"/>
          </a:xfrm>
        </p:spPr>
        <p:txBody>
          <a:bodyPr/>
          <a:lstStyle/>
          <a:p>
            <a:r>
              <a:rPr lang="en-US" dirty="0"/>
              <a:t>Welcome, Marni </a:t>
            </a:r>
          </a:p>
        </p:txBody>
      </p:sp>
      <p:pic>
        <p:nvPicPr>
          <p:cNvPr id="7" name="Content Placeholder 6">
            <a:extLst>
              <a:ext uri="{FF2B5EF4-FFF2-40B4-BE49-F238E27FC236}">
                <a16:creationId xmlns:a16="http://schemas.microsoft.com/office/drawing/2014/main" id="{2FA28591-D95B-9E42-AFCB-40F1D19BCB4D}"/>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1066800" y="1339279"/>
            <a:ext cx="4113784" cy="4113784"/>
          </a:xfrm>
        </p:spPr>
      </p:pic>
      <p:sp>
        <p:nvSpPr>
          <p:cNvPr id="4" name="Content Placeholder 3">
            <a:extLst>
              <a:ext uri="{FF2B5EF4-FFF2-40B4-BE49-F238E27FC236}">
                <a16:creationId xmlns:a16="http://schemas.microsoft.com/office/drawing/2014/main" id="{919E14FF-6ECB-8545-B44E-CDA7574BD546}"/>
              </a:ext>
            </a:extLst>
          </p:cNvPr>
          <p:cNvSpPr>
            <a:spLocks noGrp="1"/>
          </p:cNvSpPr>
          <p:nvPr>
            <p:ph sz="half" idx="2"/>
          </p:nvPr>
        </p:nvSpPr>
        <p:spPr>
          <a:xfrm>
            <a:off x="5841896" y="1752600"/>
            <a:ext cx="5963920" cy="1981200"/>
          </a:xfrm>
        </p:spPr>
        <p:txBody>
          <a:bodyPr>
            <a:normAutofit fontScale="55000" lnSpcReduction="20000"/>
          </a:bodyPr>
          <a:lstStyle/>
          <a:p>
            <a:pPr marL="0" indent="0">
              <a:buNone/>
            </a:pPr>
            <a:r>
              <a:rPr lang="en-US" sz="4400" b="1" dirty="0"/>
              <a:t>Marni Baker Stein</a:t>
            </a:r>
          </a:p>
          <a:p>
            <a:pPr marL="0" indent="0">
              <a:buNone/>
            </a:pPr>
            <a:r>
              <a:rPr lang="en-US" dirty="0"/>
              <a:t>Provost and Chief Academic Officer,</a:t>
            </a:r>
          </a:p>
          <a:p>
            <a:pPr marL="0" indent="0">
              <a:buNone/>
            </a:pPr>
            <a:r>
              <a:rPr lang="en-US" dirty="0"/>
              <a:t>Western Governors University</a:t>
            </a:r>
          </a:p>
          <a:p>
            <a:pPr marL="0" indent="0">
              <a:buNone/>
            </a:pPr>
            <a:endParaRPr lang="en-US" dirty="0"/>
          </a:p>
          <a:p>
            <a:pPr marL="0" indent="0">
              <a:buNone/>
            </a:pPr>
            <a:r>
              <a:rPr lang="en-US" i="1" dirty="0"/>
              <a:t>Incoming Academic Co-Chair,</a:t>
            </a:r>
          </a:p>
          <a:p>
            <a:pPr marL="0" indent="0">
              <a:buNone/>
            </a:pPr>
            <a:r>
              <a:rPr lang="en-US" dirty="0"/>
              <a:t>NICE Community Coordinating Council</a:t>
            </a:r>
            <a:endParaRPr lang="en-US" i="1" dirty="0"/>
          </a:p>
        </p:txBody>
      </p:sp>
      <p:sp>
        <p:nvSpPr>
          <p:cNvPr id="5" name="Slide Number Placeholder 4">
            <a:extLst>
              <a:ext uri="{FF2B5EF4-FFF2-40B4-BE49-F238E27FC236}">
                <a16:creationId xmlns:a16="http://schemas.microsoft.com/office/drawing/2014/main" id="{2B7FC92A-C7DA-FD48-9B7C-70DF9413BABD}"/>
              </a:ext>
            </a:extLst>
          </p:cNvPr>
          <p:cNvSpPr>
            <a:spLocks noGrp="1"/>
          </p:cNvSpPr>
          <p:nvPr>
            <p:ph type="sldNum" sz="quarter" idx="12"/>
          </p:nvPr>
        </p:nvSpPr>
        <p:spPr/>
        <p:txBody>
          <a:bodyPr/>
          <a:lstStyle/>
          <a:p>
            <a:pPr>
              <a:defRPr/>
            </a:pPr>
            <a:fld id="{8D28D3A5-D27F-427D-BE1D-34EF59F8F6D6}" type="slidenum">
              <a:rPr lang="en-US" smtClean="0"/>
              <a:pPr>
                <a:defRPr/>
              </a:pPr>
              <a:t>16</a:t>
            </a:fld>
            <a:endParaRPr lang="en-US" dirty="0"/>
          </a:p>
        </p:txBody>
      </p:sp>
    </p:spTree>
    <p:extLst>
      <p:ext uri="{BB962C8B-B14F-4D97-AF65-F5344CB8AC3E}">
        <p14:creationId xmlns:p14="http://schemas.microsoft.com/office/powerpoint/2010/main" val="2488784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31FBD340-E54C-F04C-B4CB-4C905C9381A7}"/>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B44EC8A-E2BE-FC4C-B611-9C4FFE3DBE0C}"/>
              </a:ext>
            </a:extLst>
          </p:cNvPr>
          <p:cNvSpPr>
            <a:spLocks noGrp="1"/>
          </p:cNvSpPr>
          <p:nvPr>
            <p:ph type="title"/>
          </p:nvPr>
        </p:nvSpPr>
        <p:spPr>
          <a:xfrm>
            <a:off x="7078932" y="3153539"/>
            <a:ext cx="4909868" cy="566738"/>
          </a:xfrm>
        </p:spPr>
        <p:txBody>
          <a:bodyPr>
            <a:normAutofit fontScale="90000"/>
          </a:bodyPr>
          <a:lstStyle/>
          <a:p>
            <a:r>
              <a:rPr lang="en-US" sz="4000" dirty="0" err="1"/>
              <a:t>nist.gov</a:t>
            </a:r>
            <a:r>
              <a:rPr lang="en-US" sz="4000" dirty="0"/>
              <a:t>/nice/</a:t>
            </a:r>
            <a:r>
              <a:rPr lang="en-US" sz="4000" dirty="0" err="1"/>
              <a:t>nicewg</a:t>
            </a:r>
            <a:endParaRPr lang="en-US" sz="4000" dirty="0"/>
          </a:p>
        </p:txBody>
      </p:sp>
      <p:pic>
        <p:nvPicPr>
          <p:cNvPr id="7" name="Picture Placeholder 6">
            <a:extLst>
              <a:ext uri="{FF2B5EF4-FFF2-40B4-BE49-F238E27FC236}">
                <a16:creationId xmlns:a16="http://schemas.microsoft.com/office/drawing/2014/main" id="{2C349773-6689-F04B-8899-3C0B540788E5}"/>
              </a:ext>
            </a:extLst>
          </p:cNvPr>
          <p:cNvPicPr>
            <a:picLocks noGrp="1" noChangeAspect="1"/>
          </p:cNvPicPr>
          <p:nvPr>
            <p:ph type="pic" idx="1"/>
          </p:nvPr>
        </p:nvPicPr>
        <p:blipFill rotWithShape="1">
          <a:blip r:embed="rId4" cstate="print">
            <a:extLst>
              <a:ext uri="{28A0092B-C50C-407E-A947-70E740481C1C}">
                <a14:useLocalDpi xmlns:a14="http://schemas.microsoft.com/office/drawing/2010/main" val="0"/>
              </a:ext>
            </a:extLst>
          </a:blip>
          <a:srcRect l="1171" t="3125" r="-374" b="3721"/>
          <a:stretch/>
        </p:blipFill>
        <p:spPr>
          <a:xfrm>
            <a:off x="838200" y="731808"/>
            <a:ext cx="5761512" cy="5410200"/>
          </a:xfrm>
        </p:spPr>
      </p:pic>
      <p:sp>
        <p:nvSpPr>
          <p:cNvPr id="5" name="Slide Number Placeholder 4">
            <a:extLst>
              <a:ext uri="{FF2B5EF4-FFF2-40B4-BE49-F238E27FC236}">
                <a16:creationId xmlns:a16="http://schemas.microsoft.com/office/drawing/2014/main" id="{3C3B5AB1-27F2-FB44-98DC-F5FECE89B71E}"/>
              </a:ext>
            </a:extLst>
          </p:cNvPr>
          <p:cNvSpPr>
            <a:spLocks noGrp="1"/>
          </p:cNvSpPr>
          <p:nvPr>
            <p:ph type="sldNum" sz="quarter" idx="12"/>
          </p:nvPr>
        </p:nvSpPr>
        <p:spPr/>
        <p:txBody>
          <a:bodyPr/>
          <a:lstStyle/>
          <a:p>
            <a:pPr>
              <a:defRPr/>
            </a:pPr>
            <a:fld id="{85EAFF64-4C9D-4E50-A392-01E578E31B0A}" type="slidenum">
              <a:rPr lang="en-US" smtClean="0"/>
              <a:pPr>
                <a:defRPr/>
              </a:pPr>
              <a:t>17</a:t>
            </a:fld>
            <a:endParaRPr lang="en-US" dirty="0"/>
          </a:p>
        </p:txBody>
      </p:sp>
    </p:spTree>
    <p:extLst>
      <p:ext uri="{BB962C8B-B14F-4D97-AF65-F5344CB8AC3E}">
        <p14:creationId xmlns:p14="http://schemas.microsoft.com/office/powerpoint/2010/main" val="29371257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BE0D70D-AE16-BE43-A81F-76B8AF99EBBC}"/>
              </a:ext>
            </a:extLst>
          </p:cNvPr>
          <p:cNvSpPr txBox="1"/>
          <p:nvPr/>
        </p:nvSpPr>
        <p:spPr>
          <a:xfrm>
            <a:off x="855944" y="2192274"/>
            <a:ext cx="3590326" cy="2308324"/>
          </a:xfrm>
          <a:prstGeom prst="rect">
            <a:avLst/>
          </a:prstGeom>
          <a:noFill/>
        </p:spPr>
        <p:txBody>
          <a:bodyPr wrap="square" rtlCol="0">
            <a:spAutoFit/>
          </a:bodyPr>
          <a:lstStyle/>
          <a:p>
            <a:r>
              <a:rPr lang="en-US" sz="4800" dirty="0"/>
              <a:t>Transforming the Learning Ecosystem</a:t>
            </a:r>
            <a:endParaRPr lang="en-US" sz="4800" dirty="0">
              <a:latin typeface="Avenir Medium" panose="02000503020000020003" pitchFamily="2" charset="0"/>
            </a:endParaRPr>
          </a:p>
        </p:txBody>
      </p:sp>
      <p:sp>
        <p:nvSpPr>
          <p:cNvPr id="7" name="TextBox 6">
            <a:extLst>
              <a:ext uri="{FF2B5EF4-FFF2-40B4-BE49-F238E27FC236}">
                <a16:creationId xmlns:a16="http://schemas.microsoft.com/office/drawing/2014/main" id="{3F4A7011-D248-A349-8AA5-A06C539B41C8}"/>
              </a:ext>
            </a:extLst>
          </p:cNvPr>
          <p:cNvSpPr txBox="1"/>
          <p:nvPr/>
        </p:nvSpPr>
        <p:spPr>
          <a:xfrm>
            <a:off x="5844331" y="1116979"/>
            <a:ext cx="5491725" cy="4678204"/>
          </a:xfrm>
          <a:prstGeom prst="rect">
            <a:avLst/>
          </a:prstGeom>
          <a:noFill/>
        </p:spPr>
        <p:txBody>
          <a:bodyPr wrap="square" rtlCol="0">
            <a:spAutoFit/>
          </a:bodyPr>
          <a:lstStyle/>
          <a:p>
            <a:r>
              <a:rPr lang="en-US" sz="2400" dirty="0"/>
              <a:t>Chauncy Lennon</a:t>
            </a:r>
          </a:p>
          <a:p>
            <a:r>
              <a:rPr lang="en-US" sz="1600" dirty="0">
                <a:solidFill>
                  <a:srgbClr val="831C57"/>
                </a:solidFill>
                <a:latin typeface="Avenir Medium" panose="02000503020000020003" pitchFamily="2" charset="0"/>
              </a:rPr>
              <a:t>Vice President for Learning and Work </a:t>
            </a:r>
          </a:p>
          <a:p>
            <a:r>
              <a:rPr lang="en-US" sz="1600" dirty="0"/>
              <a:t>Lumina Foundation</a:t>
            </a:r>
          </a:p>
          <a:p>
            <a:endParaRPr lang="en-US" sz="2000" dirty="0">
              <a:latin typeface="Avenir Book" panose="02000503020000020003" pitchFamily="2" charset="0"/>
            </a:endParaRPr>
          </a:p>
          <a:p>
            <a:r>
              <a:rPr lang="en-US" sz="2400" dirty="0"/>
              <a:t>Matt Lisle</a:t>
            </a:r>
          </a:p>
          <a:p>
            <a:r>
              <a:rPr lang="en-US" sz="1600" dirty="0">
                <a:solidFill>
                  <a:srgbClr val="831C57"/>
                </a:solidFill>
                <a:latin typeface="Avenir Medium" panose="02000503020000020003" pitchFamily="2" charset="0"/>
              </a:rPr>
              <a:t>Director of Digital Learning Technologies</a:t>
            </a:r>
          </a:p>
          <a:p>
            <a:r>
              <a:rPr lang="en-US" sz="1600" dirty="0">
                <a:latin typeface="Avenir Medium" panose="02000503020000020003" pitchFamily="2" charset="0"/>
              </a:rPr>
              <a:t>Georgia Tech</a:t>
            </a:r>
          </a:p>
          <a:p>
            <a:endParaRPr lang="en-US" sz="2000" dirty="0">
              <a:latin typeface="Avenir Book" panose="02000503020000020003" pitchFamily="2" charset="0"/>
            </a:endParaRPr>
          </a:p>
          <a:p>
            <a:r>
              <a:rPr lang="en-US" sz="2400" dirty="0"/>
              <a:t>Olivia </a:t>
            </a:r>
            <a:r>
              <a:rPr lang="en-US" sz="2400" dirty="0" err="1"/>
              <a:t>Herriford</a:t>
            </a:r>
            <a:endParaRPr lang="en-US" sz="2400" dirty="0"/>
          </a:p>
          <a:p>
            <a:r>
              <a:rPr lang="en-US" sz="1600" dirty="0">
                <a:solidFill>
                  <a:srgbClr val="831C57"/>
                </a:solidFill>
                <a:latin typeface="Avenir Medium" panose="02000503020000020003" pitchFamily="2" charset="0"/>
              </a:rPr>
              <a:t>Regional Director of Employer Engagement</a:t>
            </a:r>
          </a:p>
          <a:p>
            <a:r>
              <a:rPr lang="en-US" sz="1600" dirty="0">
                <a:latin typeface="Avenir Medium" panose="02000503020000020003" pitchFamily="2" charset="0"/>
              </a:rPr>
              <a:t>Bay Area Community College</a:t>
            </a:r>
          </a:p>
          <a:p>
            <a:endParaRPr lang="en-US" sz="1600" dirty="0">
              <a:latin typeface="Avenir Medium" panose="02000503020000020003" pitchFamily="2" charset="0"/>
            </a:endParaRPr>
          </a:p>
          <a:p>
            <a:r>
              <a:rPr lang="en-US" sz="2400" dirty="0"/>
              <a:t>Tim Mason</a:t>
            </a:r>
          </a:p>
          <a:p>
            <a:r>
              <a:rPr lang="en-US" sz="1600" dirty="0">
                <a:solidFill>
                  <a:srgbClr val="831C57"/>
                </a:solidFill>
                <a:latin typeface="Avenir Medium" panose="02000503020000020003" pitchFamily="2" charset="0"/>
              </a:rPr>
              <a:t>Cyber Experienced Academic Entrepreneur and </a:t>
            </a:r>
          </a:p>
          <a:p>
            <a:r>
              <a:rPr lang="en-US" sz="1600" dirty="0">
                <a:solidFill>
                  <a:srgbClr val="831C57"/>
                </a:solidFill>
                <a:latin typeface="Avenir Medium" panose="02000503020000020003" pitchFamily="2" charset="0"/>
              </a:rPr>
              <a:t>Researcher</a:t>
            </a:r>
            <a:endParaRPr lang="en-US" sz="1600" dirty="0">
              <a:latin typeface="Avenir Medium" panose="02000503020000020003" pitchFamily="2" charset="0"/>
            </a:endParaRPr>
          </a:p>
          <a:p>
            <a:endParaRPr lang="en-US" dirty="0"/>
          </a:p>
        </p:txBody>
      </p:sp>
    </p:spTree>
    <p:extLst>
      <p:ext uri="{BB962C8B-B14F-4D97-AF65-F5344CB8AC3E}">
        <p14:creationId xmlns:p14="http://schemas.microsoft.com/office/powerpoint/2010/main" val="40366778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BE0D70D-AE16-BE43-A81F-76B8AF99EBBC}"/>
              </a:ext>
            </a:extLst>
          </p:cNvPr>
          <p:cNvSpPr txBox="1"/>
          <p:nvPr/>
        </p:nvSpPr>
        <p:spPr>
          <a:xfrm>
            <a:off x="855944" y="1411986"/>
            <a:ext cx="3590326" cy="3785652"/>
          </a:xfrm>
          <a:prstGeom prst="rect">
            <a:avLst/>
          </a:prstGeom>
          <a:noFill/>
        </p:spPr>
        <p:txBody>
          <a:bodyPr wrap="square" rtlCol="0">
            <a:spAutoFit/>
          </a:bodyPr>
          <a:lstStyle/>
          <a:p>
            <a:r>
              <a:rPr lang="en-US" sz="4800" dirty="0"/>
              <a:t>Building a Cybersecurity Workforce in the COVID Era</a:t>
            </a:r>
            <a:endParaRPr lang="en-US" sz="4800" dirty="0">
              <a:latin typeface="Avenir Medium" panose="02000503020000020003" pitchFamily="2" charset="0"/>
            </a:endParaRPr>
          </a:p>
        </p:txBody>
      </p:sp>
      <p:sp>
        <p:nvSpPr>
          <p:cNvPr id="4" name="TextBox 3">
            <a:extLst>
              <a:ext uri="{FF2B5EF4-FFF2-40B4-BE49-F238E27FC236}">
                <a16:creationId xmlns:a16="http://schemas.microsoft.com/office/drawing/2014/main" id="{13896EF4-D9D3-A444-96A0-FAA2733A7ECA}"/>
              </a:ext>
            </a:extLst>
          </p:cNvPr>
          <p:cNvSpPr txBox="1"/>
          <p:nvPr/>
        </p:nvSpPr>
        <p:spPr>
          <a:xfrm>
            <a:off x="6195060" y="2057400"/>
            <a:ext cx="4853940" cy="1815882"/>
          </a:xfrm>
          <a:prstGeom prst="rect">
            <a:avLst/>
          </a:prstGeom>
          <a:noFill/>
        </p:spPr>
        <p:txBody>
          <a:bodyPr wrap="square" rtlCol="0">
            <a:spAutoFit/>
          </a:bodyPr>
          <a:lstStyle/>
          <a:p>
            <a:r>
              <a:rPr lang="en-US" sz="2400" dirty="0">
                <a:latin typeface="Avenir Medium" panose="02000503020000020003" pitchFamily="2" charset="0"/>
              </a:rPr>
              <a:t>Roy </a:t>
            </a:r>
            <a:r>
              <a:rPr lang="en-US" sz="2400" dirty="0" err="1">
                <a:latin typeface="Avenir Medium" panose="02000503020000020003" pitchFamily="2" charset="0"/>
              </a:rPr>
              <a:t>Zur</a:t>
            </a:r>
            <a:endParaRPr lang="en-US" sz="2400" dirty="0">
              <a:latin typeface="Avenir Medium" panose="02000503020000020003" pitchFamily="2" charset="0"/>
            </a:endParaRPr>
          </a:p>
          <a:p>
            <a:endParaRPr lang="en-US" sz="2400" dirty="0">
              <a:solidFill>
                <a:schemeClr val="bg1"/>
              </a:solidFill>
              <a:latin typeface="Avenir Medium" panose="02000503020000020003" pitchFamily="2" charset="0"/>
            </a:endParaRPr>
          </a:p>
          <a:p>
            <a:r>
              <a:rPr lang="en-US" sz="2000" dirty="0">
                <a:solidFill>
                  <a:srgbClr val="831C57"/>
                </a:solidFill>
                <a:latin typeface="Avenir Medium" panose="02000503020000020003" pitchFamily="2" charset="0"/>
              </a:rPr>
              <a:t>Founder and CEO</a:t>
            </a:r>
          </a:p>
          <a:p>
            <a:r>
              <a:rPr lang="en-US" sz="2000" dirty="0" err="1">
                <a:latin typeface="Avenir Medium" panose="02000503020000020003" pitchFamily="2" charset="0"/>
              </a:rPr>
              <a:t>Cybint</a:t>
            </a:r>
            <a:r>
              <a:rPr lang="en-US" sz="2000" dirty="0">
                <a:latin typeface="Avenir Medium" panose="02000503020000020003" pitchFamily="2" charset="0"/>
              </a:rPr>
              <a:t> Solutions</a:t>
            </a:r>
          </a:p>
          <a:p>
            <a:endParaRPr lang="en-US" sz="2400" dirty="0">
              <a:solidFill>
                <a:schemeClr val="bg1"/>
              </a:solidFill>
              <a:latin typeface="Avenir Medium" panose="02000503020000020003" pitchFamily="2" charset="0"/>
            </a:endParaRPr>
          </a:p>
        </p:txBody>
      </p:sp>
    </p:spTree>
    <p:extLst>
      <p:ext uri="{BB962C8B-B14F-4D97-AF65-F5344CB8AC3E}">
        <p14:creationId xmlns:p14="http://schemas.microsoft.com/office/powerpoint/2010/main" val="29514877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BE0D70D-AE16-BE43-A81F-76B8AF99EBBC}"/>
              </a:ext>
            </a:extLst>
          </p:cNvPr>
          <p:cNvSpPr txBox="1"/>
          <p:nvPr/>
        </p:nvSpPr>
        <p:spPr>
          <a:xfrm>
            <a:off x="1040130" y="2594610"/>
            <a:ext cx="3406140" cy="1502719"/>
          </a:xfrm>
          <a:prstGeom prst="rect">
            <a:avLst/>
          </a:prstGeom>
          <a:noFill/>
        </p:spPr>
        <p:txBody>
          <a:bodyPr wrap="square" rtlCol="0">
            <a:spAutoFit/>
          </a:bodyPr>
          <a:lstStyle/>
          <a:p>
            <a:r>
              <a:rPr lang="en-US" sz="4800" dirty="0">
                <a:latin typeface="Avenir Medium" panose="02000503020000020003" pitchFamily="2" charset="0"/>
              </a:rPr>
              <a:t>Welcoming </a:t>
            </a:r>
          </a:p>
          <a:p>
            <a:pPr>
              <a:lnSpc>
                <a:spcPts val="4560"/>
              </a:lnSpc>
            </a:pPr>
            <a:r>
              <a:rPr lang="en-US" sz="4800" dirty="0">
                <a:latin typeface="Avenir Medium" panose="02000503020000020003" pitchFamily="2" charset="0"/>
              </a:rPr>
              <a:t>Remarks</a:t>
            </a:r>
          </a:p>
        </p:txBody>
      </p:sp>
      <p:sp>
        <p:nvSpPr>
          <p:cNvPr id="7" name="TextBox 6">
            <a:extLst>
              <a:ext uri="{FF2B5EF4-FFF2-40B4-BE49-F238E27FC236}">
                <a16:creationId xmlns:a16="http://schemas.microsoft.com/office/drawing/2014/main" id="{3F4A7011-D248-A349-8AA5-A06C539B41C8}"/>
              </a:ext>
            </a:extLst>
          </p:cNvPr>
          <p:cNvSpPr txBox="1"/>
          <p:nvPr/>
        </p:nvSpPr>
        <p:spPr>
          <a:xfrm>
            <a:off x="6195060" y="2057400"/>
            <a:ext cx="4853940" cy="2369880"/>
          </a:xfrm>
          <a:prstGeom prst="rect">
            <a:avLst/>
          </a:prstGeom>
          <a:noFill/>
        </p:spPr>
        <p:txBody>
          <a:bodyPr wrap="square" rtlCol="0">
            <a:spAutoFit/>
          </a:bodyPr>
          <a:lstStyle/>
          <a:p>
            <a:r>
              <a:rPr lang="en-US" sz="2400" dirty="0">
                <a:latin typeface="Avenir Medium" panose="02000503020000020003" pitchFamily="2" charset="0"/>
              </a:rPr>
              <a:t>Randy </a:t>
            </a:r>
            <a:r>
              <a:rPr lang="en-US" sz="2400" dirty="0" err="1">
                <a:latin typeface="Avenir Medium" panose="02000503020000020003" pitchFamily="2" charset="0"/>
              </a:rPr>
              <a:t>Pestana</a:t>
            </a:r>
            <a:endParaRPr lang="en-US" sz="2400" dirty="0">
              <a:latin typeface="Avenir Medium" panose="02000503020000020003" pitchFamily="2" charset="0"/>
            </a:endParaRPr>
          </a:p>
          <a:p>
            <a:endParaRPr lang="en-US" sz="2400" dirty="0">
              <a:solidFill>
                <a:schemeClr val="bg1"/>
              </a:solidFill>
              <a:latin typeface="Avenir Medium" panose="02000503020000020003" pitchFamily="2" charset="0"/>
            </a:endParaRPr>
          </a:p>
          <a:p>
            <a:r>
              <a:rPr lang="en-US" sz="2000" dirty="0">
                <a:latin typeface="Avenir Medium" panose="02000503020000020003" pitchFamily="2" charset="0"/>
              </a:rPr>
              <a:t>Director of Education and Training for </a:t>
            </a:r>
            <a:r>
              <a:rPr lang="en-US" sz="2000" dirty="0" err="1">
                <a:latin typeface="Avenir Medium" panose="02000503020000020003" pitchFamily="2" charset="0"/>
              </a:rPr>
              <a:t>Cybersecurity@FIU</a:t>
            </a:r>
            <a:endParaRPr lang="en-US" sz="2000" dirty="0">
              <a:latin typeface="Avenir Medium" panose="02000503020000020003" pitchFamily="2" charset="0"/>
            </a:endParaRPr>
          </a:p>
          <a:p>
            <a:r>
              <a:rPr lang="en-US" sz="2000" dirty="0">
                <a:latin typeface="Avenir Medium" panose="02000503020000020003" pitchFamily="2" charset="0"/>
              </a:rPr>
              <a:t>Florida International University</a:t>
            </a:r>
          </a:p>
          <a:p>
            <a:endParaRPr lang="en-US" sz="2000" dirty="0">
              <a:latin typeface="Avenir Medium" panose="02000503020000020003" pitchFamily="2" charset="0"/>
            </a:endParaRPr>
          </a:p>
          <a:p>
            <a:r>
              <a:rPr lang="en-US" sz="2000" i="1" dirty="0">
                <a:solidFill>
                  <a:srgbClr val="831C57"/>
                </a:solidFill>
                <a:latin typeface="Avenir Medium" panose="02000503020000020003" pitchFamily="2" charset="0"/>
              </a:rPr>
              <a:t>Conference Emcee</a:t>
            </a:r>
          </a:p>
        </p:txBody>
      </p:sp>
    </p:spTree>
    <p:extLst>
      <p:ext uri="{BB962C8B-B14F-4D97-AF65-F5344CB8AC3E}">
        <p14:creationId xmlns:p14="http://schemas.microsoft.com/office/powerpoint/2010/main" val="11643014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BE0D70D-AE16-BE43-A81F-76B8AF99EBBC}"/>
              </a:ext>
            </a:extLst>
          </p:cNvPr>
          <p:cNvSpPr txBox="1"/>
          <p:nvPr/>
        </p:nvSpPr>
        <p:spPr>
          <a:xfrm>
            <a:off x="1040130" y="2594610"/>
            <a:ext cx="3406140" cy="1569660"/>
          </a:xfrm>
          <a:prstGeom prst="rect">
            <a:avLst/>
          </a:prstGeom>
          <a:noFill/>
        </p:spPr>
        <p:txBody>
          <a:bodyPr wrap="square" rtlCol="0">
            <a:spAutoFit/>
          </a:bodyPr>
          <a:lstStyle/>
          <a:p>
            <a:r>
              <a:rPr lang="en-US" sz="4800" dirty="0">
                <a:latin typeface="Avenir Medium" panose="02000503020000020003" pitchFamily="2" charset="0"/>
              </a:rPr>
              <a:t>Exhibit Hall</a:t>
            </a:r>
          </a:p>
          <a:p>
            <a:r>
              <a:rPr lang="en-US" sz="4800" dirty="0">
                <a:latin typeface="Avenir Medium" panose="02000503020000020003" pitchFamily="2" charset="0"/>
              </a:rPr>
              <a:t>Break</a:t>
            </a:r>
          </a:p>
        </p:txBody>
      </p:sp>
      <p:sp>
        <p:nvSpPr>
          <p:cNvPr id="7" name="TextBox 6">
            <a:extLst>
              <a:ext uri="{FF2B5EF4-FFF2-40B4-BE49-F238E27FC236}">
                <a16:creationId xmlns:a16="http://schemas.microsoft.com/office/drawing/2014/main" id="{3F4A7011-D248-A349-8AA5-A06C539B41C8}"/>
              </a:ext>
            </a:extLst>
          </p:cNvPr>
          <p:cNvSpPr txBox="1"/>
          <p:nvPr/>
        </p:nvSpPr>
        <p:spPr>
          <a:xfrm>
            <a:off x="6096000" y="2458232"/>
            <a:ext cx="4853940" cy="2739211"/>
          </a:xfrm>
          <a:prstGeom prst="rect">
            <a:avLst/>
          </a:prstGeom>
          <a:noFill/>
        </p:spPr>
        <p:txBody>
          <a:bodyPr wrap="square" rtlCol="0">
            <a:spAutoFit/>
          </a:bodyPr>
          <a:lstStyle/>
          <a:p>
            <a:r>
              <a:rPr lang="en-US" sz="2800" dirty="0">
                <a:solidFill>
                  <a:srgbClr val="831C57"/>
                </a:solidFill>
                <a:latin typeface="Avenir Medium" panose="02000503020000020003" pitchFamily="2" charset="0"/>
              </a:rPr>
              <a:t>2:45 p.m. – 3:15 p.m.</a:t>
            </a:r>
          </a:p>
          <a:p>
            <a:endParaRPr lang="en-US" sz="2800" dirty="0">
              <a:solidFill>
                <a:srgbClr val="831C57"/>
              </a:solidFill>
              <a:latin typeface="Avenir Medium" panose="02000503020000020003" pitchFamily="2" charset="0"/>
            </a:endParaRPr>
          </a:p>
          <a:p>
            <a:r>
              <a:rPr lang="en-US" sz="2800" dirty="0">
                <a:solidFill>
                  <a:srgbClr val="831C57"/>
                </a:solidFill>
                <a:latin typeface="Avenir Medium" panose="02000503020000020003" pitchFamily="2" charset="0"/>
              </a:rPr>
              <a:t>4:00 p.m. – 4:15 p.m.</a:t>
            </a:r>
          </a:p>
          <a:p>
            <a:endParaRPr lang="en-US" sz="2400" dirty="0">
              <a:solidFill>
                <a:srgbClr val="831C57"/>
              </a:solidFill>
              <a:latin typeface="Avenir Medium" panose="02000503020000020003" pitchFamily="2" charset="0"/>
            </a:endParaRPr>
          </a:p>
          <a:p>
            <a:endParaRPr lang="en-US" sz="2000" dirty="0">
              <a:solidFill>
                <a:srgbClr val="831C57"/>
              </a:solidFill>
              <a:latin typeface="Avenir Medium" panose="02000503020000020003" pitchFamily="2" charset="0"/>
            </a:endParaRPr>
          </a:p>
          <a:p>
            <a:endParaRPr lang="en-US" sz="2000" dirty="0">
              <a:solidFill>
                <a:srgbClr val="831C57"/>
              </a:solidFill>
              <a:latin typeface="Avenir Medium" panose="02000503020000020003" pitchFamily="2" charset="0"/>
            </a:endParaRPr>
          </a:p>
          <a:p>
            <a:endParaRPr lang="en-US" sz="2400" dirty="0">
              <a:solidFill>
                <a:srgbClr val="831C57"/>
              </a:solidFill>
              <a:latin typeface="Avenir Medium" panose="02000503020000020003" pitchFamily="2" charset="0"/>
            </a:endParaRPr>
          </a:p>
        </p:txBody>
      </p:sp>
    </p:spTree>
    <p:extLst>
      <p:ext uri="{BB962C8B-B14F-4D97-AF65-F5344CB8AC3E}">
        <p14:creationId xmlns:p14="http://schemas.microsoft.com/office/powerpoint/2010/main" val="30862050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BE0D70D-AE16-BE43-A81F-76B8AF99EBBC}"/>
              </a:ext>
            </a:extLst>
          </p:cNvPr>
          <p:cNvSpPr txBox="1"/>
          <p:nvPr/>
        </p:nvSpPr>
        <p:spPr>
          <a:xfrm>
            <a:off x="1040130" y="2594610"/>
            <a:ext cx="3406140" cy="1569660"/>
          </a:xfrm>
          <a:prstGeom prst="rect">
            <a:avLst/>
          </a:prstGeom>
          <a:noFill/>
        </p:spPr>
        <p:txBody>
          <a:bodyPr wrap="square" rtlCol="0">
            <a:spAutoFit/>
          </a:bodyPr>
          <a:lstStyle/>
          <a:p>
            <a:r>
              <a:rPr lang="en-US" sz="4800" dirty="0">
                <a:latin typeface="Avenir Medium" panose="02000503020000020003" pitchFamily="2" charset="0"/>
              </a:rPr>
              <a:t>Breakout</a:t>
            </a:r>
          </a:p>
          <a:p>
            <a:r>
              <a:rPr lang="en-US" sz="4800" dirty="0">
                <a:latin typeface="Avenir Medium" panose="02000503020000020003" pitchFamily="2" charset="0"/>
              </a:rPr>
              <a:t>Sessions</a:t>
            </a:r>
          </a:p>
        </p:txBody>
      </p:sp>
      <p:sp>
        <p:nvSpPr>
          <p:cNvPr id="7" name="TextBox 6">
            <a:extLst>
              <a:ext uri="{FF2B5EF4-FFF2-40B4-BE49-F238E27FC236}">
                <a16:creationId xmlns:a16="http://schemas.microsoft.com/office/drawing/2014/main" id="{3F4A7011-D248-A349-8AA5-A06C539B41C8}"/>
              </a:ext>
            </a:extLst>
          </p:cNvPr>
          <p:cNvSpPr txBox="1"/>
          <p:nvPr/>
        </p:nvSpPr>
        <p:spPr>
          <a:xfrm>
            <a:off x="6094851" y="1159599"/>
            <a:ext cx="5266255" cy="4524315"/>
          </a:xfrm>
          <a:prstGeom prst="rect">
            <a:avLst/>
          </a:prstGeom>
          <a:noFill/>
        </p:spPr>
        <p:txBody>
          <a:bodyPr wrap="square" rtlCol="0">
            <a:spAutoFit/>
          </a:bodyPr>
          <a:lstStyle/>
          <a:p>
            <a:r>
              <a:rPr lang="en-US" sz="2400" dirty="0">
                <a:solidFill>
                  <a:srgbClr val="831C57"/>
                </a:solidFill>
                <a:latin typeface="Avenir Medium" panose="02000503020000020003" pitchFamily="2" charset="0"/>
              </a:rPr>
              <a:t>3:15 p.m. – 4:00 p.m.</a:t>
            </a:r>
          </a:p>
          <a:p>
            <a:r>
              <a:rPr lang="en-US" sz="2400" dirty="0">
                <a:solidFill>
                  <a:srgbClr val="831C57"/>
                </a:solidFill>
                <a:latin typeface="Avenir Medium" panose="02000503020000020003" pitchFamily="2" charset="0"/>
              </a:rPr>
              <a:t>4:15 p.m. – 5:00 p.m.</a:t>
            </a:r>
          </a:p>
          <a:p>
            <a:endParaRPr lang="en-US" sz="2400" dirty="0">
              <a:latin typeface="Avenir Book" panose="02000503020000020003" pitchFamily="2" charset="0"/>
            </a:endParaRPr>
          </a:p>
          <a:p>
            <a:r>
              <a:rPr lang="en-US" sz="2400" dirty="0">
                <a:latin typeface="Avenir Book" panose="02000503020000020003" pitchFamily="2" charset="0"/>
              </a:rPr>
              <a:t>Career Discovery</a:t>
            </a:r>
          </a:p>
          <a:p>
            <a:endParaRPr lang="en-US" sz="2400" dirty="0">
              <a:latin typeface="Avenir Book" panose="02000503020000020003" pitchFamily="2" charset="0"/>
            </a:endParaRPr>
          </a:p>
          <a:p>
            <a:r>
              <a:rPr lang="en-US" sz="2400" dirty="0">
                <a:latin typeface="Avenir Book" panose="02000503020000020003" pitchFamily="2" charset="0"/>
              </a:rPr>
              <a:t>The Talent Lifecycle</a:t>
            </a:r>
          </a:p>
          <a:p>
            <a:endParaRPr lang="en-US" sz="2400" dirty="0">
              <a:latin typeface="Avenir Book" panose="02000503020000020003" pitchFamily="2" charset="0"/>
            </a:endParaRPr>
          </a:p>
          <a:p>
            <a:r>
              <a:rPr lang="en-US" sz="2400" dirty="0">
                <a:latin typeface="Avenir Book" panose="02000503020000020003" pitchFamily="2" charset="0"/>
              </a:rPr>
              <a:t>The Learning Ecosystem</a:t>
            </a:r>
          </a:p>
          <a:p>
            <a:endParaRPr lang="en-US" sz="2400" dirty="0">
              <a:latin typeface="Avenir Book" panose="02000503020000020003" pitchFamily="2" charset="0"/>
            </a:endParaRPr>
          </a:p>
          <a:p>
            <a:r>
              <a:rPr lang="en-US" sz="2400" dirty="0">
                <a:latin typeface="Avenir Book" panose="02000503020000020003" pitchFamily="2" charset="0"/>
              </a:rPr>
              <a:t>Effective Leadership</a:t>
            </a: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p:txBody>
      </p:sp>
    </p:spTree>
    <p:extLst>
      <p:ext uri="{BB962C8B-B14F-4D97-AF65-F5344CB8AC3E}">
        <p14:creationId xmlns:p14="http://schemas.microsoft.com/office/powerpoint/2010/main" val="14688828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BE0D70D-AE16-BE43-A81F-76B8AF99EBBC}"/>
              </a:ext>
            </a:extLst>
          </p:cNvPr>
          <p:cNvSpPr txBox="1"/>
          <p:nvPr/>
        </p:nvSpPr>
        <p:spPr>
          <a:xfrm>
            <a:off x="1027938" y="1570482"/>
            <a:ext cx="3406140" cy="4154984"/>
          </a:xfrm>
          <a:prstGeom prst="rect">
            <a:avLst/>
          </a:prstGeom>
          <a:noFill/>
        </p:spPr>
        <p:txBody>
          <a:bodyPr wrap="square" rtlCol="0">
            <a:spAutoFit/>
          </a:bodyPr>
          <a:lstStyle/>
          <a:p>
            <a:r>
              <a:rPr lang="en-US" sz="4800" dirty="0"/>
              <a:t>Evening Networking Event</a:t>
            </a:r>
          </a:p>
          <a:p>
            <a:r>
              <a:rPr lang="en-US" sz="3600" dirty="0"/>
              <a:t>5 p.m. – 6 p.m.</a:t>
            </a:r>
          </a:p>
          <a:p>
            <a:r>
              <a:rPr lang="en-US" dirty="0">
                <a:solidFill>
                  <a:srgbClr val="831C57"/>
                </a:solidFill>
              </a:rPr>
              <a:t>Demystifying the Cybersecurity Workforce</a:t>
            </a:r>
          </a:p>
          <a:p>
            <a:endParaRPr lang="en-US" sz="4800" dirty="0">
              <a:latin typeface="Avenir Medium" panose="02000503020000020003" pitchFamily="2" charset="0"/>
            </a:endParaRPr>
          </a:p>
        </p:txBody>
      </p:sp>
      <p:sp>
        <p:nvSpPr>
          <p:cNvPr id="4" name="TextBox 3">
            <a:extLst>
              <a:ext uri="{FF2B5EF4-FFF2-40B4-BE49-F238E27FC236}">
                <a16:creationId xmlns:a16="http://schemas.microsoft.com/office/drawing/2014/main" id="{016E7932-20ED-874D-A25F-C9675CD7145A}"/>
              </a:ext>
            </a:extLst>
          </p:cNvPr>
          <p:cNvSpPr txBox="1"/>
          <p:nvPr/>
        </p:nvSpPr>
        <p:spPr>
          <a:xfrm>
            <a:off x="5567932" y="1578645"/>
            <a:ext cx="6441188" cy="3354765"/>
          </a:xfrm>
          <a:prstGeom prst="rect">
            <a:avLst/>
          </a:prstGeom>
          <a:noFill/>
        </p:spPr>
        <p:txBody>
          <a:bodyPr wrap="square" rtlCol="0">
            <a:spAutoFit/>
          </a:bodyPr>
          <a:lstStyle/>
          <a:p>
            <a:r>
              <a:rPr lang="en-US" sz="2400" dirty="0"/>
              <a:t>Heather </a:t>
            </a:r>
            <a:r>
              <a:rPr lang="en-US" sz="2400" dirty="0" err="1">
                <a:latin typeface="Avenir Book" panose="02000503020000020003" pitchFamily="2" charset="0"/>
              </a:rPr>
              <a:t>Ricciuto</a:t>
            </a:r>
            <a:r>
              <a:rPr lang="en-US" sz="2400" dirty="0">
                <a:latin typeface="Avenir Book" panose="02000503020000020003" pitchFamily="2" charset="0"/>
              </a:rPr>
              <a:t> </a:t>
            </a:r>
          </a:p>
          <a:p>
            <a:r>
              <a:rPr lang="en-US" sz="1600" dirty="0">
                <a:solidFill>
                  <a:srgbClr val="831C57"/>
                </a:solidFill>
                <a:latin typeface="Avenir Medium" panose="02000503020000020003" pitchFamily="2" charset="0"/>
              </a:rPr>
              <a:t>Academic Outreach Leader</a:t>
            </a:r>
          </a:p>
          <a:p>
            <a:r>
              <a:rPr lang="en-US" sz="1600" dirty="0"/>
              <a:t>IBM Security</a:t>
            </a:r>
          </a:p>
          <a:p>
            <a:endParaRPr lang="en-US" sz="2400" dirty="0"/>
          </a:p>
          <a:p>
            <a:r>
              <a:rPr lang="en-US" sz="2400" dirty="0"/>
              <a:t>Christopher Paris</a:t>
            </a:r>
          </a:p>
          <a:p>
            <a:r>
              <a:rPr lang="en-US" sz="1600" dirty="0">
                <a:solidFill>
                  <a:srgbClr val="831C57"/>
                </a:solidFill>
                <a:latin typeface="Avenir Medium" panose="02000503020000020003" pitchFamily="2" charset="0"/>
              </a:rPr>
              <a:t>Sr. Advisor Cyber Workforce Management</a:t>
            </a:r>
          </a:p>
          <a:p>
            <a:r>
              <a:rPr lang="en-US" sz="1600" dirty="0">
                <a:latin typeface="Avenir Medium" panose="02000503020000020003" pitchFamily="2" charset="0"/>
              </a:rPr>
              <a:t>U.S. Department of Veteran Affairs</a:t>
            </a:r>
          </a:p>
          <a:p>
            <a:endParaRPr lang="en-US" sz="2000" dirty="0">
              <a:latin typeface="Avenir Book" panose="02000503020000020003" pitchFamily="2" charset="0"/>
            </a:endParaRPr>
          </a:p>
          <a:p>
            <a:r>
              <a:rPr lang="en-US" sz="2400" dirty="0" err="1"/>
              <a:t>Chetrice</a:t>
            </a:r>
            <a:r>
              <a:rPr lang="en-US" sz="2400" dirty="0"/>
              <a:t> L. Mosley-Romero</a:t>
            </a:r>
          </a:p>
          <a:p>
            <a:r>
              <a:rPr lang="en-US" sz="1600" dirty="0">
                <a:solidFill>
                  <a:srgbClr val="831C57"/>
                </a:solidFill>
                <a:latin typeface="Avenir Medium" panose="02000503020000020003" pitchFamily="2" charset="0"/>
              </a:rPr>
              <a:t>Cybersecurity Program Director Indiana Office of Technology</a:t>
            </a:r>
          </a:p>
          <a:p>
            <a:r>
              <a:rPr lang="en-US" dirty="0"/>
              <a:t>Indiana Department of Homeland Security</a:t>
            </a:r>
          </a:p>
        </p:txBody>
      </p:sp>
    </p:spTree>
    <p:extLst>
      <p:ext uri="{BB962C8B-B14F-4D97-AF65-F5344CB8AC3E}">
        <p14:creationId xmlns:p14="http://schemas.microsoft.com/office/powerpoint/2010/main" val="26441976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AFF92-1176-F94F-85E6-E2D78F24F269}"/>
              </a:ext>
            </a:extLst>
          </p:cNvPr>
          <p:cNvSpPr>
            <a:spLocks noGrp="1"/>
          </p:cNvSpPr>
          <p:nvPr>
            <p:ph type="ctrTitle"/>
          </p:nvPr>
        </p:nvSpPr>
        <p:spPr>
          <a:xfrm>
            <a:off x="1524000" y="2228849"/>
            <a:ext cx="9144000" cy="892493"/>
          </a:xfrm>
        </p:spPr>
        <p:txBody>
          <a:bodyPr>
            <a:normAutofit/>
          </a:bodyPr>
          <a:lstStyle/>
          <a:p>
            <a:pPr>
              <a:lnSpc>
                <a:spcPts val="2800"/>
              </a:lnSpc>
            </a:pPr>
            <a:endParaRPr lang="en-US" sz="2000" dirty="0">
              <a:solidFill>
                <a:schemeClr val="bg1"/>
              </a:solidFill>
              <a:latin typeface="Avenir Book" panose="02000503020000020003" pitchFamily="2" charset="0"/>
            </a:endParaRPr>
          </a:p>
        </p:txBody>
      </p:sp>
      <p:pic>
        <p:nvPicPr>
          <p:cNvPr id="9" name="Picture 8" descr="A picture containing polygon&#10;&#10;Description automatically generated">
            <a:extLst>
              <a:ext uri="{FF2B5EF4-FFF2-40B4-BE49-F238E27FC236}">
                <a16:creationId xmlns:a16="http://schemas.microsoft.com/office/drawing/2014/main" id="{993660C4-ADE3-3A40-AA7C-C56501449D2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004316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ogo, company name&#10;&#10;Description automatically generated">
            <a:extLst>
              <a:ext uri="{FF2B5EF4-FFF2-40B4-BE49-F238E27FC236}">
                <a16:creationId xmlns:a16="http://schemas.microsoft.com/office/drawing/2014/main" id="{95C00B84-063A-3144-9668-2FA7CEC1C29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54951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BE0D70D-AE16-BE43-A81F-76B8AF99EBBC}"/>
              </a:ext>
            </a:extLst>
          </p:cNvPr>
          <p:cNvSpPr txBox="1"/>
          <p:nvPr/>
        </p:nvSpPr>
        <p:spPr>
          <a:xfrm>
            <a:off x="1040130" y="2594610"/>
            <a:ext cx="3406140" cy="1502719"/>
          </a:xfrm>
          <a:prstGeom prst="rect">
            <a:avLst/>
          </a:prstGeom>
          <a:noFill/>
        </p:spPr>
        <p:txBody>
          <a:bodyPr wrap="square" rtlCol="0">
            <a:spAutoFit/>
          </a:bodyPr>
          <a:lstStyle/>
          <a:p>
            <a:r>
              <a:rPr lang="en-US" sz="4800" dirty="0">
                <a:latin typeface="Avenir Medium" panose="02000503020000020003" pitchFamily="2" charset="0"/>
              </a:rPr>
              <a:t>Conference </a:t>
            </a:r>
          </a:p>
          <a:p>
            <a:pPr>
              <a:lnSpc>
                <a:spcPts val="4560"/>
              </a:lnSpc>
            </a:pPr>
            <a:r>
              <a:rPr lang="en-US" sz="4800" dirty="0">
                <a:latin typeface="Avenir Medium" panose="02000503020000020003" pitchFamily="2" charset="0"/>
              </a:rPr>
              <a:t>Welcome</a:t>
            </a:r>
          </a:p>
        </p:txBody>
      </p:sp>
      <p:sp>
        <p:nvSpPr>
          <p:cNvPr id="7" name="TextBox 6">
            <a:extLst>
              <a:ext uri="{FF2B5EF4-FFF2-40B4-BE49-F238E27FC236}">
                <a16:creationId xmlns:a16="http://schemas.microsoft.com/office/drawing/2014/main" id="{3F4A7011-D248-A349-8AA5-A06C539B41C8}"/>
              </a:ext>
            </a:extLst>
          </p:cNvPr>
          <p:cNvSpPr txBox="1"/>
          <p:nvPr/>
        </p:nvSpPr>
        <p:spPr>
          <a:xfrm>
            <a:off x="6195060" y="2057400"/>
            <a:ext cx="4853940" cy="1815882"/>
          </a:xfrm>
          <a:prstGeom prst="rect">
            <a:avLst/>
          </a:prstGeom>
          <a:noFill/>
        </p:spPr>
        <p:txBody>
          <a:bodyPr wrap="square" rtlCol="0">
            <a:spAutoFit/>
          </a:bodyPr>
          <a:lstStyle/>
          <a:p>
            <a:r>
              <a:rPr lang="en-US" sz="2400" dirty="0">
                <a:latin typeface="Avenir Medium" panose="02000503020000020003" pitchFamily="2" charset="0"/>
              </a:rPr>
              <a:t>Robert Grillo</a:t>
            </a:r>
          </a:p>
          <a:p>
            <a:endParaRPr lang="en-US" sz="2400" dirty="0">
              <a:solidFill>
                <a:schemeClr val="bg1"/>
              </a:solidFill>
              <a:latin typeface="Avenir Medium" panose="02000503020000020003" pitchFamily="2" charset="0"/>
            </a:endParaRPr>
          </a:p>
          <a:p>
            <a:r>
              <a:rPr lang="en-US" sz="2000" dirty="0">
                <a:solidFill>
                  <a:srgbClr val="831C57"/>
                </a:solidFill>
                <a:latin typeface="Avenir Medium" panose="02000503020000020003" pitchFamily="2" charset="0"/>
              </a:rPr>
              <a:t>Vice President and CIO</a:t>
            </a:r>
          </a:p>
          <a:p>
            <a:r>
              <a:rPr lang="en-US" sz="2000" dirty="0">
                <a:latin typeface="Avenir Medium" panose="02000503020000020003" pitchFamily="2" charset="0"/>
              </a:rPr>
              <a:t>Florida International University</a:t>
            </a:r>
          </a:p>
          <a:p>
            <a:endParaRPr lang="en-US" sz="2400" dirty="0">
              <a:solidFill>
                <a:schemeClr val="bg1"/>
              </a:solidFill>
              <a:latin typeface="Avenir Medium" panose="02000503020000020003" pitchFamily="2" charset="0"/>
            </a:endParaRPr>
          </a:p>
        </p:txBody>
      </p:sp>
    </p:spTree>
    <p:extLst>
      <p:ext uri="{BB962C8B-B14F-4D97-AF65-F5344CB8AC3E}">
        <p14:creationId xmlns:p14="http://schemas.microsoft.com/office/powerpoint/2010/main" val="20169209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BE0D70D-AE16-BE43-A81F-76B8AF99EBBC}"/>
              </a:ext>
            </a:extLst>
          </p:cNvPr>
          <p:cNvSpPr txBox="1"/>
          <p:nvPr/>
        </p:nvSpPr>
        <p:spPr>
          <a:xfrm>
            <a:off x="1040130" y="1826514"/>
            <a:ext cx="3406140" cy="3046988"/>
          </a:xfrm>
          <a:prstGeom prst="rect">
            <a:avLst/>
          </a:prstGeom>
          <a:noFill/>
        </p:spPr>
        <p:txBody>
          <a:bodyPr wrap="square" rtlCol="0">
            <a:spAutoFit/>
          </a:bodyPr>
          <a:lstStyle/>
          <a:p>
            <a:r>
              <a:rPr lang="en-US" sz="4800" dirty="0"/>
              <a:t>NICE Working Group Updates</a:t>
            </a:r>
            <a:endParaRPr lang="en-US" sz="4800" dirty="0">
              <a:solidFill>
                <a:schemeClr val="bg1"/>
              </a:solidFill>
              <a:latin typeface="Avenir Medium" panose="02000503020000020003" pitchFamily="2" charset="0"/>
            </a:endParaRPr>
          </a:p>
        </p:txBody>
      </p:sp>
      <p:sp>
        <p:nvSpPr>
          <p:cNvPr id="7" name="TextBox 6">
            <a:extLst>
              <a:ext uri="{FF2B5EF4-FFF2-40B4-BE49-F238E27FC236}">
                <a16:creationId xmlns:a16="http://schemas.microsoft.com/office/drawing/2014/main" id="{3F4A7011-D248-A349-8AA5-A06C539B41C8}"/>
              </a:ext>
            </a:extLst>
          </p:cNvPr>
          <p:cNvSpPr txBox="1"/>
          <p:nvPr/>
        </p:nvSpPr>
        <p:spPr>
          <a:xfrm>
            <a:off x="6195060" y="2174718"/>
            <a:ext cx="5204460" cy="2123658"/>
          </a:xfrm>
          <a:prstGeom prst="rect">
            <a:avLst/>
          </a:prstGeom>
          <a:noFill/>
        </p:spPr>
        <p:txBody>
          <a:bodyPr wrap="square" rtlCol="0">
            <a:spAutoFit/>
          </a:bodyPr>
          <a:lstStyle/>
          <a:p>
            <a:r>
              <a:rPr lang="en-US" sz="2400" dirty="0"/>
              <a:t>Jose-Marie Griffiths</a:t>
            </a:r>
          </a:p>
          <a:p>
            <a:r>
              <a:rPr lang="en-US" sz="1600" dirty="0">
                <a:solidFill>
                  <a:srgbClr val="831C57"/>
                </a:solidFill>
                <a:latin typeface="Avenir Medium" panose="02000503020000020003" pitchFamily="2" charset="0"/>
              </a:rPr>
              <a:t>President</a:t>
            </a:r>
          </a:p>
          <a:p>
            <a:r>
              <a:rPr lang="en-US" sz="1600" dirty="0"/>
              <a:t>Dakota State University</a:t>
            </a:r>
          </a:p>
          <a:p>
            <a:endParaRPr lang="en-US" sz="2000" dirty="0">
              <a:latin typeface="Avenir Book" panose="02000503020000020003" pitchFamily="2" charset="0"/>
            </a:endParaRPr>
          </a:p>
          <a:p>
            <a:r>
              <a:rPr lang="en-US" sz="2400" dirty="0"/>
              <a:t>Jon Brickey</a:t>
            </a:r>
          </a:p>
          <a:p>
            <a:r>
              <a:rPr lang="en-US" sz="1600" dirty="0">
                <a:solidFill>
                  <a:srgbClr val="831C57"/>
                </a:solidFill>
                <a:latin typeface="Avenir Medium" panose="02000503020000020003" pitchFamily="2" charset="0"/>
              </a:rPr>
              <a:t>Senior Vice President, Cybersecurity Evangelist</a:t>
            </a:r>
          </a:p>
          <a:p>
            <a:r>
              <a:rPr lang="en-US" sz="1600" dirty="0">
                <a:latin typeface="Avenir Medium" panose="02000503020000020003" pitchFamily="2" charset="0"/>
              </a:rPr>
              <a:t>Mastercard</a:t>
            </a:r>
          </a:p>
        </p:txBody>
      </p:sp>
    </p:spTree>
    <p:extLst>
      <p:ext uri="{BB962C8B-B14F-4D97-AF65-F5344CB8AC3E}">
        <p14:creationId xmlns:p14="http://schemas.microsoft.com/office/powerpoint/2010/main" val="29960843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F58777DB-8CDB-1D47-9F31-A271ECAD1DB6}"/>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CB3C9B7-DCFC-7342-BC95-F8CFF8706163}"/>
              </a:ext>
            </a:extLst>
          </p:cNvPr>
          <p:cNvSpPr>
            <a:spLocks noGrp="1"/>
          </p:cNvSpPr>
          <p:nvPr>
            <p:ph type="title"/>
          </p:nvPr>
        </p:nvSpPr>
        <p:spPr/>
        <p:txBody>
          <a:bodyPr/>
          <a:lstStyle/>
          <a:p>
            <a:r>
              <a:rPr lang="en-US" dirty="0"/>
              <a:t>Purpose</a:t>
            </a:r>
          </a:p>
        </p:txBody>
      </p:sp>
      <p:sp>
        <p:nvSpPr>
          <p:cNvPr id="3" name="Content Placeholder 2">
            <a:extLst>
              <a:ext uri="{FF2B5EF4-FFF2-40B4-BE49-F238E27FC236}">
                <a16:creationId xmlns:a16="http://schemas.microsoft.com/office/drawing/2014/main" id="{392CAE2C-3CB9-DD4B-8894-20C70F48860D}"/>
              </a:ext>
            </a:extLst>
          </p:cNvPr>
          <p:cNvSpPr>
            <a:spLocks noGrp="1"/>
          </p:cNvSpPr>
          <p:nvPr>
            <p:ph idx="1"/>
          </p:nvPr>
        </p:nvSpPr>
        <p:spPr/>
        <p:txBody>
          <a:bodyPr/>
          <a:lstStyle/>
          <a:p>
            <a:pPr marL="0" indent="0" algn="ctr">
              <a:buNone/>
            </a:pPr>
            <a:endParaRPr lang="en-US" dirty="0"/>
          </a:p>
          <a:p>
            <a:pPr marL="0" indent="0" algn="ctr">
              <a:buNone/>
            </a:pPr>
            <a:r>
              <a:rPr lang="en-US" dirty="0"/>
              <a:t>Established in 2014, the NICE Working Group provides a mechanism in which </a:t>
            </a:r>
            <a:r>
              <a:rPr lang="en-US" b="1" i="1" dirty="0"/>
              <a:t>public</a:t>
            </a:r>
            <a:r>
              <a:rPr lang="en-US" dirty="0"/>
              <a:t> and </a:t>
            </a:r>
            <a:r>
              <a:rPr lang="en-US" b="1" i="1" dirty="0"/>
              <a:t>private</a:t>
            </a:r>
            <a:r>
              <a:rPr lang="en-US" dirty="0"/>
              <a:t> sector participants can develop concepts, design strategies, and pursue actions that advance cybersecurity education, training, and workforce development.</a:t>
            </a:r>
          </a:p>
          <a:p>
            <a:pPr marL="0" indent="0">
              <a:buNone/>
            </a:pPr>
            <a:endParaRPr lang="en-US" dirty="0"/>
          </a:p>
        </p:txBody>
      </p:sp>
      <p:sp>
        <p:nvSpPr>
          <p:cNvPr id="4" name="Slide Number Placeholder 3">
            <a:extLst>
              <a:ext uri="{FF2B5EF4-FFF2-40B4-BE49-F238E27FC236}">
                <a16:creationId xmlns:a16="http://schemas.microsoft.com/office/drawing/2014/main" id="{1DAFF805-6389-B14A-B048-25A229F9AFD8}"/>
              </a:ext>
            </a:extLst>
          </p:cNvPr>
          <p:cNvSpPr>
            <a:spLocks noGrp="1"/>
          </p:cNvSpPr>
          <p:nvPr>
            <p:ph type="sldNum" sz="quarter" idx="12"/>
          </p:nvPr>
        </p:nvSpPr>
        <p:spPr/>
        <p:txBody>
          <a:bodyPr/>
          <a:lstStyle/>
          <a:p>
            <a:pPr>
              <a:defRPr/>
            </a:pPr>
            <a:fld id="{27060599-0F4A-427E-9310-C36DE826E848}" type="slidenum">
              <a:rPr lang="en-US" smtClean="0"/>
              <a:pPr>
                <a:defRPr/>
              </a:pPr>
              <a:t>6</a:t>
            </a:fld>
            <a:endParaRPr lang="en-US" dirty="0"/>
          </a:p>
        </p:txBody>
      </p:sp>
    </p:spTree>
    <p:extLst>
      <p:ext uri="{BB962C8B-B14F-4D97-AF65-F5344CB8AC3E}">
        <p14:creationId xmlns:p14="http://schemas.microsoft.com/office/powerpoint/2010/main" val="27959424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background pattern&#10;&#10;Description automatically generated">
            <a:extLst>
              <a:ext uri="{FF2B5EF4-FFF2-40B4-BE49-F238E27FC236}">
                <a16:creationId xmlns:a16="http://schemas.microsoft.com/office/drawing/2014/main" id="{935354CE-190C-AC4D-A39F-76F78F00890A}"/>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8A12F98-C397-324E-ADCD-5B508DC58DA7}"/>
              </a:ext>
            </a:extLst>
          </p:cNvPr>
          <p:cNvSpPr>
            <a:spLocks noGrp="1"/>
          </p:cNvSpPr>
          <p:nvPr>
            <p:ph type="title"/>
          </p:nvPr>
        </p:nvSpPr>
        <p:spPr>
          <a:xfrm>
            <a:off x="609600" y="823118"/>
            <a:ext cx="10972800" cy="715963"/>
          </a:xfrm>
        </p:spPr>
        <p:txBody>
          <a:bodyPr>
            <a:normAutofit fontScale="90000"/>
          </a:bodyPr>
          <a:lstStyle/>
          <a:p>
            <a:r>
              <a:rPr lang="en-US" sz="3600" dirty="0"/>
              <a:t>NICE Working Group</a:t>
            </a:r>
            <a:br>
              <a:rPr lang="en-US" sz="3600" dirty="0"/>
            </a:br>
            <a:r>
              <a:rPr lang="en-US" i="1" dirty="0">
                <a:solidFill>
                  <a:schemeClr val="tx1"/>
                </a:solidFill>
              </a:rPr>
              <a:t>Subgroups</a:t>
            </a:r>
            <a:endParaRPr lang="en-US" sz="3600" i="1" dirty="0"/>
          </a:p>
        </p:txBody>
      </p:sp>
      <p:sp>
        <p:nvSpPr>
          <p:cNvPr id="4" name="Slide Number Placeholder 3">
            <a:extLst>
              <a:ext uri="{FF2B5EF4-FFF2-40B4-BE49-F238E27FC236}">
                <a16:creationId xmlns:a16="http://schemas.microsoft.com/office/drawing/2014/main" id="{CAB6871D-22DA-2240-88B3-F5FC4EBB74B2}"/>
              </a:ext>
            </a:extLst>
          </p:cNvPr>
          <p:cNvSpPr>
            <a:spLocks noGrp="1"/>
          </p:cNvSpPr>
          <p:nvPr>
            <p:ph type="sldNum" sz="quarter" idx="12"/>
          </p:nvPr>
        </p:nvSpPr>
        <p:spPr/>
        <p:txBody>
          <a:bodyPr/>
          <a:lstStyle/>
          <a:p>
            <a:pPr>
              <a:defRPr/>
            </a:pPr>
            <a:fld id="{27060599-0F4A-427E-9310-C36DE826E848}" type="slidenum">
              <a:rPr lang="en-US" smtClean="0"/>
              <a:pPr>
                <a:defRPr/>
              </a:pPr>
              <a:t>7</a:t>
            </a:fld>
            <a:endParaRPr lang="en-US" dirty="0"/>
          </a:p>
        </p:txBody>
      </p:sp>
      <p:sp>
        <p:nvSpPr>
          <p:cNvPr id="5" name="Rectangle 4">
            <a:extLst>
              <a:ext uri="{FF2B5EF4-FFF2-40B4-BE49-F238E27FC236}">
                <a16:creationId xmlns:a16="http://schemas.microsoft.com/office/drawing/2014/main" id="{33BB8423-484A-6544-8273-D84A5517B404}"/>
              </a:ext>
            </a:extLst>
          </p:cNvPr>
          <p:cNvSpPr/>
          <p:nvPr/>
        </p:nvSpPr>
        <p:spPr>
          <a:xfrm>
            <a:off x="4601135" y="2138082"/>
            <a:ext cx="3007659" cy="1290918"/>
          </a:xfrm>
          <a:prstGeom prst="rect">
            <a:avLst/>
          </a:prstGeom>
          <a:solidFill>
            <a:srgbClr val="30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61259886-0CF4-994B-9ADA-205108359116}"/>
              </a:ext>
            </a:extLst>
          </p:cNvPr>
          <p:cNvSpPr/>
          <p:nvPr/>
        </p:nvSpPr>
        <p:spPr>
          <a:xfrm>
            <a:off x="8126506" y="2138082"/>
            <a:ext cx="3007659" cy="1290918"/>
          </a:xfrm>
          <a:prstGeom prst="rect">
            <a:avLst/>
          </a:prstGeom>
          <a:solidFill>
            <a:srgbClr val="30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7986291-5011-C248-B66F-D5E86B0166C7}"/>
              </a:ext>
            </a:extLst>
          </p:cNvPr>
          <p:cNvSpPr/>
          <p:nvPr/>
        </p:nvSpPr>
        <p:spPr>
          <a:xfrm>
            <a:off x="4626535" y="3908907"/>
            <a:ext cx="3007659" cy="1290918"/>
          </a:xfrm>
          <a:prstGeom prst="rect">
            <a:avLst/>
          </a:prstGeom>
          <a:solidFill>
            <a:srgbClr val="385D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K12</a:t>
            </a:r>
            <a:endParaRPr lang="en-US" dirty="0"/>
          </a:p>
        </p:txBody>
      </p:sp>
      <p:sp>
        <p:nvSpPr>
          <p:cNvPr id="8" name="Rectangle 7">
            <a:extLst>
              <a:ext uri="{FF2B5EF4-FFF2-40B4-BE49-F238E27FC236}">
                <a16:creationId xmlns:a16="http://schemas.microsoft.com/office/drawing/2014/main" id="{B441CF32-0032-F844-9C6C-CC54E083E3EC}"/>
              </a:ext>
            </a:extLst>
          </p:cNvPr>
          <p:cNvSpPr/>
          <p:nvPr/>
        </p:nvSpPr>
        <p:spPr>
          <a:xfrm>
            <a:off x="8126506" y="3908907"/>
            <a:ext cx="3007659" cy="1290918"/>
          </a:xfrm>
          <a:prstGeom prst="rect">
            <a:avLst/>
          </a:prstGeom>
          <a:solidFill>
            <a:srgbClr val="385D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TRAINING &amp; CERTIFICATIONS</a:t>
            </a:r>
          </a:p>
        </p:txBody>
      </p:sp>
      <p:sp>
        <p:nvSpPr>
          <p:cNvPr id="9" name="Rectangle 8">
            <a:extLst>
              <a:ext uri="{FF2B5EF4-FFF2-40B4-BE49-F238E27FC236}">
                <a16:creationId xmlns:a16="http://schemas.microsoft.com/office/drawing/2014/main" id="{C1625F12-0D37-6245-BD1B-77CF275429A2}"/>
              </a:ext>
            </a:extLst>
          </p:cNvPr>
          <p:cNvSpPr/>
          <p:nvPr/>
        </p:nvSpPr>
        <p:spPr>
          <a:xfrm>
            <a:off x="1066798" y="3908907"/>
            <a:ext cx="3007659" cy="1290918"/>
          </a:xfrm>
          <a:prstGeom prst="rect">
            <a:avLst/>
          </a:prstGeom>
          <a:solidFill>
            <a:srgbClr val="385D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WORKFORCE MANAGEMENT</a:t>
            </a:r>
          </a:p>
        </p:txBody>
      </p:sp>
      <p:sp>
        <p:nvSpPr>
          <p:cNvPr id="10" name="Rectangle 9">
            <a:extLst>
              <a:ext uri="{FF2B5EF4-FFF2-40B4-BE49-F238E27FC236}">
                <a16:creationId xmlns:a16="http://schemas.microsoft.com/office/drawing/2014/main" id="{42F6E7C7-ADB8-594A-BA55-4C112B27CE49}"/>
              </a:ext>
            </a:extLst>
          </p:cNvPr>
          <p:cNvSpPr/>
          <p:nvPr/>
        </p:nvSpPr>
        <p:spPr>
          <a:xfrm>
            <a:off x="4592170" y="2138082"/>
            <a:ext cx="3007659" cy="1290918"/>
          </a:xfrm>
          <a:prstGeom prst="rect">
            <a:avLst/>
          </a:prstGeom>
          <a:solidFill>
            <a:srgbClr val="385D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COLLEGIATE</a:t>
            </a:r>
          </a:p>
        </p:txBody>
      </p:sp>
      <p:sp>
        <p:nvSpPr>
          <p:cNvPr id="11" name="Rectangle 10">
            <a:extLst>
              <a:ext uri="{FF2B5EF4-FFF2-40B4-BE49-F238E27FC236}">
                <a16:creationId xmlns:a16="http://schemas.microsoft.com/office/drawing/2014/main" id="{BECACB3D-CB54-D247-8F40-53C7C3D5ADD9}"/>
              </a:ext>
            </a:extLst>
          </p:cNvPr>
          <p:cNvSpPr/>
          <p:nvPr/>
        </p:nvSpPr>
        <p:spPr>
          <a:xfrm>
            <a:off x="8117541" y="2138082"/>
            <a:ext cx="3007659" cy="1290918"/>
          </a:xfrm>
          <a:prstGeom prst="rect">
            <a:avLst/>
          </a:prstGeom>
          <a:solidFill>
            <a:srgbClr val="385D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COMPETITIONS</a:t>
            </a:r>
          </a:p>
        </p:txBody>
      </p:sp>
      <p:sp>
        <p:nvSpPr>
          <p:cNvPr id="12" name="Rectangle 11">
            <a:extLst>
              <a:ext uri="{FF2B5EF4-FFF2-40B4-BE49-F238E27FC236}">
                <a16:creationId xmlns:a16="http://schemas.microsoft.com/office/drawing/2014/main" id="{675277FF-7F63-4F44-983A-80445C16C506}"/>
              </a:ext>
            </a:extLst>
          </p:cNvPr>
          <p:cNvSpPr/>
          <p:nvPr/>
        </p:nvSpPr>
        <p:spPr>
          <a:xfrm>
            <a:off x="1066799" y="2138082"/>
            <a:ext cx="3007659" cy="1290918"/>
          </a:xfrm>
          <a:prstGeom prst="rect">
            <a:avLst/>
          </a:prstGeom>
          <a:solidFill>
            <a:srgbClr val="385D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APPRENTICESHIPS</a:t>
            </a:r>
            <a:endParaRPr lang="en-US" dirty="0"/>
          </a:p>
        </p:txBody>
      </p:sp>
    </p:spTree>
    <p:extLst>
      <p:ext uri="{BB962C8B-B14F-4D97-AF65-F5344CB8AC3E}">
        <p14:creationId xmlns:p14="http://schemas.microsoft.com/office/powerpoint/2010/main" val="31813265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icture containing background pattern&#10;&#10;Description automatically generated">
            <a:extLst>
              <a:ext uri="{FF2B5EF4-FFF2-40B4-BE49-F238E27FC236}">
                <a16:creationId xmlns:a16="http://schemas.microsoft.com/office/drawing/2014/main" id="{2C3F0903-E52E-1C46-BD71-159798E82338}"/>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9E2F7D-E905-7D4F-A9AA-DAE677095187}"/>
              </a:ext>
            </a:extLst>
          </p:cNvPr>
          <p:cNvSpPr>
            <a:spLocks noGrp="1"/>
          </p:cNvSpPr>
          <p:nvPr>
            <p:ph type="title"/>
          </p:nvPr>
        </p:nvSpPr>
        <p:spPr/>
        <p:txBody>
          <a:bodyPr/>
          <a:lstStyle/>
          <a:p>
            <a:r>
              <a:rPr lang="en-US" dirty="0"/>
              <a:t>Subgroup Co-Chairs</a:t>
            </a:r>
          </a:p>
        </p:txBody>
      </p:sp>
      <p:sp>
        <p:nvSpPr>
          <p:cNvPr id="4" name="Slide Number Placeholder 3">
            <a:extLst>
              <a:ext uri="{FF2B5EF4-FFF2-40B4-BE49-F238E27FC236}">
                <a16:creationId xmlns:a16="http://schemas.microsoft.com/office/drawing/2014/main" id="{53A60E73-EF3C-D646-9342-04C08F05381F}"/>
              </a:ext>
            </a:extLst>
          </p:cNvPr>
          <p:cNvSpPr>
            <a:spLocks noGrp="1"/>
          </p:cNvSpPr>
          <p:nvPr>
            <p:ph type="sldNum" sz="quarter" idx="12"/>
          </p:nvPr>
        </p:nvSpPr>
        <p:spPr/>
        <p:txBody>
          <a:bodyPr/>
          <a:lstStyle/>
          <a:p>
            <a:pPr>
              <a:defRPr/>
            </a:pPr>
            <a:fld id="{27060599-0F4A-427E-9310-C36DE826E848}" type="slidenum">
              <a:rPr lang="en-US" smtClean="0"/>
              <a:pPr>
                <a:defRPr/>
              </a:pPr>
              <a:t>8</a:t>
            </a:fld>
            <a:endParaRPr lang="en-US" dirty="0"/>
          </a:p>
        </p:txBody>
      </p:sp>
      <p:pic>
        <p:nvPicPr>
          <p:cNvPr id="10" name="Picture 9">
            <a:extLst>
              <a:ext uri="{FF2B5EF4-FFF2-40B4-BE49-F238E27FC236}">
                <a16:creationId xmlns:a16="http://schemas.microsoft.com/office/drawing/2014/main" id="{BA04D6D9-004F-3848-A9F6-3FB99E2F9F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3908" y="3214637"/>
            <a:ext cx="1640633" cy="1640633"/>
          </a:xfrm>
          <a:prstGeom prst="rect">
            <a:avLst/>
          </a:prstGeom>
        </p:spPr>
      </p:pic>
      <p:pic>
        <p:nvPicPr>
          <p:cNvPr id="12" name="Picture 11">
            <a:extLst>
              <a:ext uri="{FF2B5EF4-FFF2-40B4-BE49-F238E27FC236}">
                <a16:creationId xmlns:a16="http://schemas.microsoft.com/office/drawing/2014/main" id="{08A4D231-B753-C34D-A1D2-18C9155154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6907" y="5033859"/>
            <a:ext cx="1640633" cy="1640633"/>
          </a:xfrm>
          <a:prstGeom prst="rect">
            <a:avLst/>
          </a:prstGeom>
        </p:spPr>
      </p:pic>
      <p:pic>
        <p:nvPicPr>
          <p:cNvPr id="14" name="Picture 13">
            <a:extLst>
              <a:ext uri="{FF2B5EF4-FFF2-40B4-BE49-F238E27FC236}">
                <a16:creationId xmlns:a16="http://schemas.microsoft.com/office/drawing/2014/main" id="{92A7AAAA-7922-0A46-8C03-6DB70DF21F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25400" y="5033858"/>
            <a:ext cx="1640633" cy="1640633"/>
          </a:xfrm>
          <a:prstGeom prst="rect">
            <a:avLst/>
          </a:prstGeom>
        </p:spPr>
      </p:pic>
      <p:pic>
        <p:nvPicPr>
          <p:cNvPr id="16" name="Picture 15">
            <a:extLst>
              <a:ext uri="{FF2B5EF4-FFF2-40B4-BE49-F238E27FC236}">
                <a16:creationId xmlns:a16="http://schemas.microsoft.com/office/drawing/2014/main" id="{A9AD6BC5-027E-EC48-9858-484FCD09C7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85154" y="3214637"/>
            <a:ext cx="1640633" cy="1640633"/>
          </a:xfrm>
          <a:prstGeom prst="rect">
            <a:avLst/>
          </a:prstGeom>
        </p:spPr>
      </p:pic>
      <p:pic>
        <p:nvPicPr>
          <p:cNvPr id="18" name="Picture 17">
            <a:extLst>
              <a:ext uri="{FF2B5EF4-FFF2-40B4-BE49-F238E27FC236}">
                <a16:creationId xmlns:a16="http://schemas.microsoft.com/office/drawing/2014/main" id="{367D51E3-49BB-5543-B982-AD1B6236B93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08414" y="5056416"/>
            <a:ext cx="1640633" cy="1640633"/>
          </a:xfrm>
          <a:prstGeom prst="rect">
            <a:avLst/>
          </a:prstGeom>
        </p:spPr>
      </p:pic>
      <p:pic>
        <p:nvPicPr>
          <p:cNvPr id="20" name="Picture 19">
            <a:extLst>
              <a:ext uri="{FF2B5EF4-FFF2-40B4-BE49-F238E27FC236}">
                <a16:creationId xmlns:a16="http://schemas.microsoft.com/office/drawing/2014/main" id="{A8D69EB0-2E2A-3742-972E-170A21F9F8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85153" y="1295400"/>
            <a:ext cx="1640633" cy="1640633"/>
          </a:xfrm>
          <a:prstGeom prst="rect">
            <a:avLst/>
          </a:prstGeom>
        </p:spPr>
      </p:pic>
      <p:pic>
        <p:nvPicPr>
          <p:cNvPr id="22" name="Picture 21">
            <a:extLst>
              <a:ext uri="{FF2B5EF4-FFF2-40B4-BE49-F238E27FC236}">
                <a16:creationId xmlns:a16="http://schemas.microsoft.com/office/drawing/2014/main" id="{FF35D899-BC5D-0748-BA60-62222DD5975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04531" y="3206861"/>
            <a:ext cx="1640633" cy="1640633"/>
          </a:xfrm>
          <a:prstGeom prst="rect">
            <a:avLst/>
          </a:prstGeom>
        </p:spPr>
      </p:pic>
      <p:pic>
        <p:nvPicPr>
          <p:cNvPr id="24" name="Picture 23">
            <a:extLst>
              <a:ext uri="{FF2B5EF4-FFF2-40B4-BE49-F238E27FC236}">
                <a16:creationId xmlns:a16="http://schemas.microsoft.com/office/drawing/2014/main" id="{2DEFEEC1-75D7-0A4E-BC9F-CF61AAC33E0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599921" y="5021417"/>
            <a:ext cx="1640633" cy="1640633"/>
          </a:xfrm>
          <a:prstGeom prst="rect">
            <a:avLst/>
          </a:prstGeom>
        </p:spPr>
      </p:pic>
      <p:pic>
        <p:nvPicPr>
          <p:cNvPr id="26" name="Picture 25">
            <a:extLst>
              <a:ext uri="{FF2B5EF4-FFF2-40B4-BE49-F238E27FC236}">
                <a16:creationId xmlns:a16="http://schemas.microsoft.com/office/drawing/2014/main" id="{39353632-5797-C34D-B77A-BFA1EDDCD87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62664" y="3247709"/>
            <a:ext cx="1640633" cy="1640633"/>
          </a:xfrm>
          <a:prstGeom prst="rect">
            <a:avLst/>
          </a:prstGeom>
        </p:spPr>
      </p:pic>
      <p:pic>
        <p:nvPicPr>
          <p:cNvPr id="28" name="Picture 27">
            <a:extLst>
              <a:ext uri="{FF2B5EF4-FFF2-40B4-BE49-F238E27FC236}">
                <a16:creationId xmlns:a16="http://schemas.microsoft.com/office/drawing/2014/main" id="{E39D6369-CC6A-DC43-9681-6ABEF0BDA9C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543286" y="3222412"/>
            <a:ext cx="1640633" cy="1640633"/>
          </a:xfrm>
          <a:prstGeom prst="rect">
            <a:avLst/>
          </a:prstGeom>
        </p:spPr>
      </p:pic>
      <p:pic>
        <p:nvPicPr>
          <p:cNvPr id="30" name="Picture 29">
            <a:extLst>
              <a:ext uri="{FF2B5EF4-FFF2-40B4-BE49-F238E27FC236}">
                <a16:creationId xmlns:a16="http://schemas.microsoft.com/office/drawing/2014/main" id="{F0EE9708-DFE1-6147-B8BD-994988B0661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504531" y="1295400"/>
            <a:ext cx="1640633" cy="1640633"/>
          </a:xfrm>
          <a:prstGeom prst="rect">
            <a:avLst/>
          </a:prstGeom>
        </p:spPr>
      </p:pic>
      <p:pic>
        <p:nvPicPr>
          <p:cNvPr id="32" name="Picture 31">
            <a:extLst>
              <a:ext uri="{FF2B5EF4-FFF2-40B4-BE49-F238E27FC236}">
                <a16:creationId xmlns:a16="http://schemas.microsoft.com/office/drawing/2014/main" id="{79E3AC7A-D240-6249-BD7C-BAEA905D13D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523909" y="1314061"/>
            <a:ext cx="1640633" cy="1640633"/>
          </a:xfrm>
          <a:prstGeom prst="rect">
            <a:avLst/>
          </a:prstGeom>
        </p:spPr>
      </p:pic>
      <p:pic>
        <p:nvPicPr>
          <p:cNvPr id="34" name="Picture 33">
            <a:extLst>
              <a:ext uri="{FF2B5EF4-FFF2-40B4-BE49-F238E27FC236}">
                <a16:creationId xmlns:a16="http://schemas.microsoft.com/office/drawing/2014/main" id="{BA8B05BB-D2C2-3C44-9ECD-FBD9A64A011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543287" y="1316766"/>
            <a:ext cx="1640633" cy="1640633"/>
          </a:xfrm>
          <a:prstGeom prst="rect">
            <a:avLst/>
          </a:prstGeom>
        </p:spPr>
      </p:pic>
      <p:pic>
        <p:nvPicPr>
          <p:cNvPr id="36" name="Picture 35">
            <a:extLst>
              <a:ext uri="{FF2B5EF4-FFF2-40B4-BE49-F238E27FC236}">
                <a16:creationId xmlns:a16="http://schemas.microsoft.com/office/drawing/2014/main" id="{56F3D383-932E-4644-A350-04297330AD3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62665" y="1310129"/>
            <a:ext cx="1640633" cy="1640633"/>
          </a:xfrm>
          <a:prstGeom prst="rect">
            <a:avLst/>
          </a:prstGeom>
        </p:spPr>
      </p:pic>
    </p:spTree>
    <p:extLst>
      <p:ext uri="{BB962C8B-B14F-4D97-AF65-F5344CB8AC3E}">
        <p14:creationId xmlns:p14="http://schemas.microsoft.com/office/powerpoint/2010/main" val="29280611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background pattern&#10;&#10;Description automatically generated">
            <a:extLst>
              <a:ext uri="{FF2B5EF4-FFF2-40B4-BE49-F238E27FC236}">
                <a16:creationId xmlns:a16="http://schemas.microsoft.com/office/drawing/2014/main" id="{7C6AF94D-87CA-5A45-B699-1EC630C47658}"/>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46D1D98-717A-D04E-B507-82CD1EC0EA0A}"/>
              </a:ext>
            </a:extLst>
          </p:cNvPr>
          <p:cNvSpPr>
            <a:spLocks noGrp="1"/>
          </p:cNvSpPr>
          <p:nvPr>
            <p:ph type="title"/>
          </p:nvPr>
        </p:nvSpPr>
        <p:spPr/>
        <p:txBody>
          <a:bodyPr/>
          <a:lstStyle/>
          <a:p>
            <a:r>
              <a:rPr lang="en-US" dirty="0"/>
              <a:t>Subgroup Accomplishments</a:t>
            </a:r>
          </a:p>
        </p:txBody>
      </p:sp>
      <p:sp>
        <p:nvSpPr>
          <p:cNvPr id="3" name="Content Placeholder 2">
            <a:extLst>
              <a:ext uri="{FF2B5EF4-FFF2-40B4-BE49-F238E27FC236}">
                <a16:creationId xmlns:a16="http://schemas.microsoft.com/office/drawing/2014/main" id="{C9F6044C-E7DA-AB42-956A-4DA097656FB8}"/>
              </a:ext>
            </a:extLst>
          </p:cNvPr>
          <p:cNvSpPr>
            <a:spLocks noGrp="1"/>
          </p:cNvSpPr>
          <p:nvPr>
            <p:ph idx="1"/>
          </p:nvPr>
        </p:nvSpPr>
        <p:spPr>
          <a:xfrm>
            <a:off x="609600" y="1447800"/>
            <a:ext cx="6553200" cy="4678363"/>
          </a:xfrm>
        </p:spPr>
        <p:txBody>
          <a:bodyPr/>
          <a:lstStyle/>
          <a:p>
            <a:pPr>
              <a:spcAft>
                <a:spcPts val="1200"/>
              </a:spcAft>
            </a:pPr>
            <a:r>
              <a:rPr lang="en-US" dirty="0"/>
              <a:t>Continuation of Competition Podcasts on the YouTube CyberFed channel</a:t>
            </a:r>
          </a:p>
          <a:p>
            <a:pPr>
              <a:spcAft>
                <a:spcPts val="1200"/>
              </a:spcAft>
            </a:pPr>
            <a:r>
              <a:rPr lang="en-US" dirty="0"/>
              <a:t>Human Resources one pager: Successful Strategies for Cybersecurity Hiring </a:t>
            </a:r>
          </a:p>
          <a:p>
            <a:endParaRPr lang="en-US" dirty="0"/>
          </a:p>
        </p:txBody>
      </p:sp>
      <p:sp>
        <p:nvSpPr>
          <p:cNvPr id="4" name="Slide Number Placeholder 3">
            <a:extLst>
              <a:ext uri="{FF2B5EF4-FFF2-40B4-BE49-F238E27FC236}">
                <a16:creationId xmlns:a16="http://schemas.microsoft.com/office/drawing/2014/main" id="{9A991636-216E-C543-9088-BD03588B8687}"/>
              </a:ext>
            </a:extLst>
          </p:cNvPr>
          <p:cNvSpPr>
            <a:spLocks noGrp="1"/>
          </p:cNvSpPr>
          <p:nvPr>
            <p:ph type="sldNum" sz="quarter" idx="12"/>
          </p:nvPr>
        </p:nvSpPr>
        <p:spPr/>
        <p:txBody>
          <a:bodyPr/>
          <a:lstStyle/>
          <a:p>
            <a:pPr>
              <a:defRPr/>
            </a:pPr>
            <a:fld id="{27060599-0F4A-427E-9310-C36DE826E848}" type="slidenum">
              <a:rPr lang="en-US" smtClean="0"/>
              <a:pPr>
                <a:defRPr/>
              </a:pPr>
              <a:t>9</a:t>
            </a:fld>
            <a:endParaRPr lang="en-US" dirty="0"/>
          </a:p>
        </p:txBody>
      </p:sp>
      <p:pic>
        <p:nvPicPr>
          <p:cNvPr id="10" name="Picture 9">
            <a:extLst>
              <a:ext uri="{FF2B5EF4-FFF2-40B4-BE49-F238E27FC236}">
                <a16:creationId xmlns:a16="http://schemas.microsoft.com/office/drawing/2014/main" id="{FA1B9EC6-5C2D-6643-9E3D-5DC0395D38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21774">
            <a:off x="4529776" y="3690482"/>
            <a:ext cx="2284593" cy="2962656"/>
          </a:xfrm>
          <a:prstGeom prst="rect">
            <a:avLst/>
          </a:prstGeom>
          <a:ln>
            <a:solidFill>
              <a:srgbClr val="662A0E"/>
            </a:solidFill>
          </a:ln>
        </p:spPr>
      </p:pic>
      <p:pic>
        <p:nvPicPr>
          <p:cNvPr id="8" name="Picture 7">
            <a:extLst>
              <a:ext uri="{FF2B5EF4-FFF2-40B4-BE49-F238E27FC236}">
                <a16:creationId xmlns:a16="http://schemas.microsoft.com/office/drawing/2014/main" id="{AD3BC92F-6D18-F844-A1EA-0AED722756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300455">
            <a:off x="2410614" y="3702761"/>
            <a:ext cx="2295597" cy="2963971"/>
          </a:xfrm>
          <a:prstGeom prst="rect">
            <a:avLst/>
          </a:prstGeom>
          <a:ln>
            <a:solidFill>
              <a:srgbClr val="662A0E"/>
            </a:solidFill>
          </a:ln>
        </p:spPr>
      </p:pic>
      <p:pic>
        <p:nvPicPr>
          <p:cNvPr id="6" name="Picture 5">
            <a:extLst>
              <a:ext uri="{FF2B5EF4-FFF2-40B4-BE49-F238E27FC236}">
                <a16:creationId xmlns:a16="http://schemas.microsoft.com/office/drawing/2014/main" id="{A47483EE-F62C-514A-99AF-1A75D07E51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0000" y="1600200"/>
            <a:ext cx="4114800" cy="3210194"/>
          </a:xfrm>
          <a:prstGeom prst="rect">
            <a:avLst/>
          </a:prstGeom>
          <a:ln>
            <a:solidFill>
              <a:srgbClr val="662A0E"/>
            </a:solidFill>
          </a:ln>
        </p:spPr>
      </p:pic>
    </p:spTree>
    <p:extLst>
      <p:ext uri="{BB962C8B-B14F-4D97-AF65-F5344CB8AC3E}">
        <p14:creationId xmlns:p14="http://schemas.microsoft.com/office/powerpoint/2010/main" val="3459256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15705</TotalTime>
  <Words>1366</Words>
  <Application>Microsoft Macintosh PowerPoint</Application>
  <PresentationFormat>Widescreen</PresentationFormat>
  <Paragraphs>209</Paragraphs>
  <Slides>23</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Avenir Book</vt:lpstr>
      <vt:lpstr>Avenir Medium</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Purpose</vt:lpstr>
      <vt:lpstr>NICE Working Group Subgroups</vt:lpstr>
      <vt:lpstr>Subgroup Co-Chairs</vt:lpstr>
      <vt:lpstr>Subgroup Accomplishments</vt:lpstr>
      <vt:lpstr>Subgroup Accomplishments</vt:lpstr>
      <vt:lpstr>Introducing the NICE Community Coordinating Council</vt:lpstr>
      <vt:lpstr>NICE Community Coordinating Council Communities of Interest</vt:lpstr>
      <vt:lpstr>NICE Community Coordinating Council Working Groups, coming January 2021</vt:lpstr>
      <vt:lpstr>NICE Community Coordinating Council Project Teams, coming March 2021</vt:lpstr>
      <vt:lpstr>Kick-Off of NICE Community Coordinating Council</vt:lpstr>
      <vt:lpstr>Welcome, Marni </vt:lpstr>
      <vt:lpstr>nist.gov/nice/nicewg</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Barbara Peres-Furones</dc:creator>
  <cp:lastModifiedBy>Barbara Peres-Furones</cp:lastModifiedBy>
  <cp:revision>27</cp:revision>
  <dcterms:created xsi:type="dcterms:W3CDTF">2019-11-15T02:58:59Z</dcterms:created>
  <dcterms:modified xsi:type="dcterms:W3CDTF">2020-11-05T14:51:24Z</dcterms:modified>
</cp:coreProperties>
</file>