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60" r:id="rId3"/>
    <p:sldId id="1517" r:id="rId4"/>
    <p:sldId id="293" r:id="rId5"/>
    <p:sldId id="296" r:id="rId6"/>
    <p:sldId id="266" r:id="rId7"/>
    <p:sldId id="287" r:id="rId8"/>
    <p:sldId id="288" r:id="rId9"/>
    <p:sldId id="290" r:id="rId10"/>
    <p:sldId id="294" r:id="rId11"/>
    <p:sldId id="466" r:id="rId12"/>
    <p:sldId id="1053" r:id="rId13"/>
    <p:sldId id="1077" r:id="rId14"/>
    <p:sldId id="1099" r:id="rId15"/>
    <p:sldId id="1060" r:id="rId16"/>
    <p:sldId id="1033" r:id="rId17"/>
    <p:sldId id="1037" r:id="rId18"/>
    <p:sldId id="1100" r:id="rId19"/>
    <p:sldId id="1080" r:id="rId20"/>
    <p:sldId id="1101" r:id="rId21"/>
    <p:sldId id="1084" r:id="rId22"/>
    <p:sldId id="1102" r:id="rId23"/>
    <p:sldId id="1103" r:id="rId24"/>
    <p:sldId id="1086" r:id="rId25"/>
    <p:sldId id="1092" r:id="rId26"/>
    <p:sldId id="1085" r:id="rId27"/>
    <p:sldId id="1098" r:id="rId28"/>
    <p:sldId id="1096" r:id="rId29"/>
    <p:sldId id="1087" r:id="rId30"/>
    <p:sldId id="1516" r:id="rId31"/>
    <p:sldId id="297" r:id="rId32"/>
    <p:sldId id="268" r:id="rId33"/>
    <p:sldId id="267" r:id="rId34"/>
    <p:sldId id="298" r:id="rId35"/>
    <p:sldId id="29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A18329E-A2D6-7F4C-A3A6-44DAA39FCF55}">
          <p14:sldIdLst>
            <p14:sldId id="256"/>
            <p14:sldId id="260"/>
            <p14:sldId id="1517"/>
            <p14:sldId id="293"/>
          </p14:sldIdLst>
        </p14:section>
        <p14:section name="Untitled Section" id="{6E916207-63FB-F942-936E-AB94957B7505}">
          <p14:sldIdLst>
            <p14:sldId id="296"/>
            <p14:sldId id="266"/>
            <p14:sldId id="287"/>
            <p14:sldId id="288"/>
            <p14:sldId id="290"/>
            <p14:sldId id="294"/>
            <p14:sldId id="466"/>
            <p14:sldId id="1053"/>
            <p14:sldId id="1077"/>
            <p14:sldId id="1099"/>
            <p14:sldId id="1060"/>
            <p14:sldId id="1033"/>
            <p14:sldId id="1037"/>
            <p14:sldId id="1100"/>
            <p14:sldId id="1080"/>
            <p14:sldId id="1101"/>
            <p14:sldId id="1084"/>
            <p14:sldId id="1102"/>
            <p14:sldId id="1103"/>
            <p14:sldId id="1086"/>
            <p14:sldId id="1092"/>
            <p14:sldId id="1085"/>
            <p14:sldId id="1098"/>
            <p14:sldId id="1096"/>
            <p14:sldId id="1087"/>
            <p14:sldId id="1516"/>
            <p14:sldId id="297"/>
            <p14:sldId id="268"/>
            <p14:sldId id="267"/>
            <p14:sldId id="298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1C57"/>
    <a:srgbClr val="00C1F1"/>
    <a:srgbClr val="F793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6"/>
    <p:restoredTop sz="94720"/>
  </p:normalViewPr>
  <p:slideViewPr>
    <p:cSldViewPr snapToGrid="0" snapToObjects="1">
      <p:cViewPr>
        <p:scale>
          <a:sx n="90" d="100"/>
          <a:sy n="90" d="100"/>
        </p:scale>
        <p:origin x="232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exu\Documents\CMD+CTRL\Marketing%20Stuff\TechValidate\Survey%20Results\All%20TechValidate%20Answ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917-5746-9305-0D144AE9FFF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33%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917-5746-9305-0D144AE9FFF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917-5746-9305-0D144AE9FF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'Q8'!$C$12:$C$14</c:f>
              <c:strCache>
                <c:ptCount val="3"/>
                <c:pt idx="0">
                  <c:v>Significantly agree</c:v>
                </c:pt>
                <c:pt idx="1">
                  <c:v>Agree</c:v>
                </c:pt>
                <c:pt idx="2">
                  <c:v>Disagree</c:v>
                </c:pt>
              </c:strCache>
            </c:strRef>
          </c:cat>
          <c:val>
            <c:numRef>
              <c:f>'Q8'!$D$12:$D$14</c:f>
              <c:numCache>
                <c:formatCode>General</c:formatCode>
                <c:ptCount val="3"/>
                <c:pt idx="0">
                  <c:v>91</c:v>
                </c:pt>
                <c:pt idx="1">
                  <c:v>53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16-7B45-A8D1-65F10A8214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1374464"/>
        <c:axId val="900455360"/>
      </c:barChart>
      <c:catAx>
        <c:axId val="90137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0455360"/>
        <c:crosses val="autoZero"/>
        <c:auto val="1"/>
        <c:lblAlgn val="ctr"/>
        <c:lblOffset val="100"/>
        <c:noMultiLvlLbl val="0"/>
      </c:catAx>
      <c:valAx>
        <c:axId val="9004553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1374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53A05F-7725-4940-BE6E-5644876B7376}" type="doc">
      <dgm:prSet loTypeId="urn:microsoft.com/office/officeart/2005/8/layout/chart3" loCatId="" qsTypeId="urn:microsoft.com/office/officeart/2005/8/quickstyle/3d3" qsCatId="3D" csTypeId="urn:microsoft.com/office/officeart/2005/8/colors/accent1_2" csCatId="accent1" phldr="1"/>
      <dgm:spPr/>
    </dgm:pt>
    <dgm:pt modelId="{47B17F8E-71EB-3347-BBC6-9BDBCC9D2EF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Remote Learning</a:t>
          </a:r>
        </a:p>
      </dgm:t>
    </dgm:pt>
    <dgm:pt modelId="{3DD9619A-1F73-844B-85B8-21CA58DDCCEF}" type="parTrans" cxnId="{8EE3ACFA-24C0-EB4C-97D3-1B4879164860}">
      <dgm:prSet/>
      <dgm:spPr/>
      <dgm:t>
        <a:bodyPr/>
        <a:lstStyle/>
        <a:p>
          <a:endParaRPr lang="en-US"/>
        </a:p>
      </dgm:t>
    </dgm:pt>
    <dgm:pt modelId="{96829F59-EFBE-684D-87F6-6C47A8A0BC5E}" type="sibTrans" cxnId="{8EE3ACFA-24C0-EB4C-97D3-1B4879164860}">
      <dgm:prSet/>
      <dgm:spPr/>
      <dgm:t>
        <a:bodyPr/>
        <a:lstStyle/>
        <a:p>
          <a:endParaRPr lang="en-US"/>
        </a:p>
      </dgm:t>
    </dgm:pt>
    <dgm:pt modelId="{440E4725-EB96-9B45-83C7-98AAD193C6B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NICE Framework</a:t>
          </a:r>
        </a:p>
      </dgm:t>
    </dgm:pt>
    <dgm:pt modelId="{D1E46707-5525-4047-922F-E3BBE04CCAE1}" type="parTrans" cxnId="{9EEE7D4F-B5B8-9B4E-B3CC-9D435C7F611C}">
      <dgm:prSet/>
      <dgm:spPr/>
      <dgm:t>
        <a:bodyPr/>
        <a:lstStyle/>
        <a:p>
          <a:endParaRPr lang="en-US"/>
        </a:p>
      </dgm:t>
    </dgm:pt>
    <dgm:pt modelId="{6B06D00B-1F6B-0D47-A653-7AB3F484D320}" type="sibTrans" cxnId="{9EEE7D4F-B5B8-9B4E-B3CC-9D435C7F611C}">
      <dgm:prSet/>
      <dgm:spPr/>
      <dgm:t>
        <a:bodyPr/>
        <a:lstStyle/>
        <a:p>
          <a:endParaRPr lang="en-US"/>
        </a:p>
      </dgm:t>
    </dgm:pt>
    <dgm:pt modelId="{2DA0DDD8-5C53-084E-AA43-04F6573C45D2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Cyber Range</a:t>
          </a:r>
        </a:p>
      </dgm:t>
    </dgm:pt>
    <dgm:pt modelId="{749EC2E0-87CC-3342-99C6-879C4E264E9C}" type="parTrans" cxnId="{4714A680-BF2D-E84E-934A-66AB811551C7}">
      <dgm:prSet/>
      <dgm:spPr/>
      <dgm:t>
        <a:bodyPr/>
        <a:lstStyle/>
        <a:p>
          <a:endParaRPr lang="en-US"/>
        </a:p>
      </dgm:t>
    </dgm:pt>
    <dgm:pt modelId="{B7B5771E-CAEF-A34B-8FA4-5030B458CD91}" type="sibTrans" cxnId="{4714A680-BF2D-E84E-934A-66AB811551C7}">
      <dgm:prSet/>
      <dgm:spPr/>
      <dgm:t>
        <a:bodyPr/>
        <a:lstStyle/>
        <a:p>
          <a:endParaRPr lang="en-US"/>
        </a:p>
      </dgm:t>
    </dgm:pt>
    <dgm:pt modelId="{7ADA98DA-3209-9A47-9C64-033F65D7AA8B}" type="pres">
      <dgm:prSet presAssocID="{FE53A05F-7725-4940-BE6E-5644876B7376}" presName="compositeShape" presStyleCnt="0">
        <dgm:presLayoutVars>
          <dgm:chMax val="7"/>
          <dgm:dir/>
          <dgm:resizeHandles val="exact"/>
        </dgm:presLayoutVars>
      </dgm:prSet>
      <dgm:spPr/>
    </dgm:pt>
    <dgm:pt modelId="{693188E3-AC03-1648-9149-9F5377D349FE}" type="pres">
      <dgm:prSet presAssocID="{FE53A05F-7725-4940-BE6E-5644876B7376}" presName="wedge1" presStyleLbl="node1" presStyleIdx="0" presStyleCnt="3" custLinFactNeighborX="-3158" custLinFactNeighborY="1061"/>
      <dgm:spPr/>
    </dgm:pt>
    <dgm:pt modelId="{D089479F-5EF6-6546-B240-FABF0DCAA53A}" type="pres">
      <dgm:prSet presAssocID="{FE53A05F-7725-4940-BE6E-5644876B737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8E1ED19-27BD-4843-811D-86EA5D091254}" type="pres">
      <dgm:prSet presAssocID="{FE53A05F-7725-4940-BE6E-5644876B7376}" presName="wedge2" presStyleLbl="node1" presStyleIdx="1" presStyleCnt="3"/>
      <dgm:spPr/>
    </dgm:pt>
    <dgm:pt modelId="{5545BFFC-BE0E-B34F-8BF6-356CE0CF3DCA}" type="pres">
      <dgm:prSet presAssocID="{FE53A05F-7725-4940-BE6E-5644876B737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3C88365-81AD-4F46-AEF9-6DF3FCA425A1}" type="pres">
      <dgm:prSet presAssocID="{FE53A05F-7725-4940-BE6E-5644876B7376}" presName="wedge3" presStyleLbl="node1" presStyleIdx="2" presStyleCnt="3" custLinFactNeighborX="-2749" custLinFactNeighborY="-1915"/>
      <dgm:spPr/>
    </dgm:pt>
    <dgm:pt modelId="{7B5101AA-BDB8-AA49-B2E8-4BA1397C9A5E}" type="pres">
      <dgm:prSet presAssocID="{FE53A05F-7725-4940-BE6E-5644876B737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EEE7D4F-B5B8-9B4E-B3CC-9D435C7F611C}" srcId="{FE53A05F-7725-4940-BE6E-5644876B7376}" destId="{440E4725-EB96-9B45-83C7-98AAD193C6BC}" srcOrd="1" destOrd="0" parTransId="{D1E46707-5525-4047-922F-E3BBE04CCAE1}" sibTransId="{6B06D00B-1F6B-0D47-A653-7AB3F484D320}"/>
    <dgm:cxn modelId="{4714A680-BF2D-E84E-934A-66AB811551C7}" srcId="{FE53A05F-7725-4940-BE6E-5644876B7376}" destId="{2DA0DDD8-5C53-084E-AA43-04F6573C45D2}" srcOrd="2" destOrd="0" parTransId="{749EC2E0-87CC-3342-99C6-879C4E264E9C}" sibTransId="{B7B5771E-CAEF-A34B-8FA4-5030B458CD91}"/>
    <dgm:cxn modelId="{BF86D08B-D0FA-C04F-AF3A-E11FFAE21BCD}" type="presOf" srcId="{440E4725-EB96-9B45-83C7-98AAD193C6BC}" destId="{5545BFFC-BE0E-B34F-8BF6-356CE0CF3DCA}" srcOrd="1" destOrd="0" presId="urn:microsoft.com/office/officeart/2005/8/layout/chart3"/>
    <dgm:cxn modelId="{99E27FBF-6331-E54F-836A-AB6F50CF85E9}" type="presOf" srcId="{47B17F8E-71EB-3347-BBC6-9BDBCC9D2EF9}" destId="{693188E3-AC03-1648-9149-9F5377D349FE}" srcOrd="0" destOrd="0" presId="urn:microsoft.com/office/officeart/2005/8/layout/chart3"/>
    <dgm:cxn modelId="{04F52BCC-F0D7-AE45-8057-788E6A15BB01}" type="presOf" srcId="{2DA0DDD8-5C53-084E-AA43-04F6573C45D2}" destId="{7B5101AA-BDB8-AA49-B2E8-4BA1397C9A5E}" srcOrd="1" destOrd="0" presId="urn:microsoft.com/office/officeart/2005/8/layout/chart3"/>
    <dgm:cxn modelId="{D64439CE-504B-0C45-AA3A-11880CFFB798}" type="presOf" srcId="{440E4725-EB96-9B45-83C7-98AAD193C6BC}" destId="{28E1ED19-27BD-4843-811D-86EA5D091254}" srcOrd="0" destOrd="0" presId="urn:microsoft.com/office/officeart/2005/8/layout/chart3"/>
    <dgm:cxn modelId="{1FBAADE4-A677-A547-9913-A97CDF78961B}" type="presOf" srcId="{FE53A05F-7725-4940-BE6E-5644876B7376}" destId="{7ADA98DA-3209-9A47-9C64-033F65D7AA8B}" srcOrd="0" destOrd="0" presId="urn:microsoft.com/office/officeart/2005/8/layout/chart3"/>
    <dgm:cxn modelId="{82DD3AEB-0112-9F4E-8DA9-1EFE775A9B08}" type="presOf" srcId="{47B17F8E-71EB-3347-BBC6-9BDBCC9D2EF9}" destId="{D089479F-5EF6-6546-B240-FABF0DCAA53A}" srcOrd="1" destOrd="0" presId="urn:microsoft.com/office/officeart/2005/8/layout/chart3"/>
    <dgm:cxn modelId="{8EE3ACFA-24C0-EB4C-97D3-1B4879164860}" srcId="{FE53A05F-7725-4940-BE6E-5644876B7376}" destId="{47B17F8E-71EB-3347-BBC6-9BDBCC9D2EF9}" srcOrd="0" destOrd="0" parTransId="{3DD9619A-1F73-844B-85B8-21CA58DDCCEF}" sibTransId="{96829F59-EFBE-684D-87F6-6C47A8A0BC5E}"/>
    <dgm:cxn modelId="{2B99CBFF-D94C-1B4E-85C1-2A76077C2052}" type="presOf" srcId="{2DA0DDD8-5C53-084E-AA43-04F6573C45D2}" destId="{E3C88365-81AD-4F46-AEF9-6DF3FCA425A1}" srcOrd="0" destOrd="0" presId="urn:microsoft.com/office/officeart/2005/8/layout/chart3"/>
    <dgm:cxn modelId="{726BD85C-F2E5-344E-B471-D4C6521ED1AE}" type="presParOf" srcId="{7ADA98DA-3209-9A47-9C64-033F65D7AA8B}" destId="{693188E3-AC03-1648-9149-9F5377D349FE}" srcOrd="0" destOrd="0" presId="urn:microsoft.com/office/officeart/2005/8/layout/chart3"/>
    <dgm:cxn modelId="{77290563-7AF3-A742-9BAE-EE76FF97AEC3}" type="presParOf" srcId="{7ADA98DA-3209-9A47-9C64-033F65D7AA8B}" destId="{D089479F-5EF6-6546-B240-FABF0DCAA53A}" srcOrd="1" destOrd="0" presId="urn:microsoft.com/office/officeart/2005/8/layout/chart3"/>
    <dgm:cxn modelId="{2D607B6A-D63F-664A-A204-BBC8C42CE1FD}" type="presParOf" srcId="{7ADA98DA-3209-9A47-9C64-033F65D7AA8B}" destId="{28E1ED19-27BD-4843-811D-86EA5D091254}" srcOrd="2" destOrd="0" presId="urn:microsoft.com/office/officeart/2005/8/layout/chart3"/>
    <dgm:cxn modelId="{6F986146-C4E3-2844-9BDD-B8143F08E560}" type="presParOf" srcId="{7ADA98DA-3209-9A47-9C64-033F65D7AA8B}" destId="{5545BFFC-BE0E-B34F-8BF6-356CE0CF3DCA}" srcOrd="3" destOrd="0" presId="urn:microsoft.com/office/officeart/2005/8/layout/chart3"/>
    <dgm:cxn modelId="{92916126-C319-C44F-88DF-05781F7917D5}" type="presParOf" srcId="{7ADA98DA-3209-9A47-9C64-033F65D7AA8B}" destId="{E3C88365-81AD-4F46-AEF9-6DF3FCA425A1}" srcOrd="4" destOrd="0" presId="urn:microsoft.com/office/officeart/2005/8/layout/chart3"/>
    <dgm:cxn modelId="{AF2B92B2-E95E-FE49-A233-2BEDC5DA562C}" type="presParOf" srcId="{7ADA98DA-3209-9A47-9C64-033F65D7AA8B}" destId="{7B5101AA-BDB8-AA49-B2E8-4BA1397C9A5E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2B541D-FC25-4B29-81EA-E7EA34977609}" type="doc">
      <dgm:prSet loTypeId="urn:microsoft.com/office/officeart/2005/8/layout/vProcess5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B88DAA-1DB1-4313-B45F-E88746A96D2D}">
      <dgm:prSet custT="1"/>
      <dgm:spPr/>
      <dgm:t>
        <a:bodyPr/>
        <a:lstStyle/>
        <a:p>
          <a:pPr>
            <a:lnSpc>
              <a:spcPct val="130000"/>
            </a:lnSpc>
          </a:pPr>
          <a:r>
            <a:rPr lang="en-US" sz="1900" b="1" i="0" dirty="0">
              <a:latin typeface="Arial" panose="020B0604020202020204" pitchFamily="34" charset="0"/>
              <a:cs typeface="Arial" panose="020B0604020202020204" pitchFamily="34" charset="0"/>
            </a:rPr>
            <a:t>Assess (use NICE Workforce Development Framework)</a:t>
          </a:r>
          <a:br>
            <a:rPr lang="en-US" sz="1500" b="1" i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500" b="1" i="0" dirty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en-US" sz="1500" b="0" i="0" dirty="0">
              <a:latin typeface="Arial" panose="020B0604020202020204" pitchFamily="34" charset="0"/>
              <a:cs typeface="Arial" panose="020B0604020202020204" pitchFamily="34" charset="0"/>
            </a:rPr>
            <a:t>takeholders, roles, and technologies to create objectives</a:t>
          </a:r>
          <a:endParaRPr lang="en-US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5DE84D-9AE2-43A5-A93A-AC8CFFC34C3A}" type="parTrans" cxnId="{976598C1-8C56-45F9-A14E-61FC7A9699C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0C40FE-94ED-484D-BED8-264C030EBCB0}" type="sibTrans" cxnId="{976598C1-8C56-45F9-A14E-61FC7A9699CD}">
      <dgm:prSet/>
      <dgm:spPr/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9B0368-356E-4E75-8E67-D89716B265AC}">
      <dgm:prSet custT="1"/>
      <dgm:spPr/>
      <dgm:t>
        <a:bodyPr/>
        <a:lstStyle/>
        <a:p>
          <a:pPr>
            <a:lnSpc>
              <a:spcPct val="130000"/>
            </a:lnSpc>
          </a:pPr>
          <a:r>
            <a:rPr lang="en-US" sz="1900" b="1" i="0" dirty="0">
              <a:latin typeface="Arial" panose="020B0604020202020204" pitchFamily="34" charset="0"/>
              <a:cs typeface="Arial" panose="020B0604020202020204" pitchFamily="34" charset="0"/>
            </a:rPr>
            <a:t>Pilot</a:t>
          </a:r>
          <a:br>
            <a:rPr lang="en-US" sz="1800" b="1" i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500" b="0" i="0" dirty="0">
              <a:latin typeface="Arial" panose="020B0604020202020204" pitchFamily="34" charset="0"/>
              <a:cs typeface="Arial" panose="020B0604020202020204" pitchFamily="34" charset="0"/>
            </a:rPr>
            <a:t>Few learners representing different audiences delineated by the assessment.</a:t>
          </a:r>
          <a:endParaRPr lang="en-US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92515C-B4C4-44DC-8FA6-6881D60EB7BA}" type="parTrans" cxnId="{D6CE81A8-CECA-4291-8051-D7200080A20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F06380-5338-4357-82AE-FBCA89C95F4E}" type="sibTrans" cxnId="{D6CE81A8-CECA-4291-8051-D7200080A20B}">
      <dgm:prSet/>
      <dgm:spPr/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FB625A-6335-4FB7-A7B2-FDCFE87DF2ED}">
      <dgm:prSet custT="1"/>
      <dgm:spPr/>
      <dgm:t>
        <a:bodyPr/>
        <a:lstStyle/>
        <a:p>
          <a:pPr>
            <a:lnSpc>
              <a:spcPct val="110000"/>
            </a:lnSpc>
          </a:pPr>
          <a:r>
            <a:rPr lang="en-US" sz="1900" b="1" i="0" dirty="0">
              <a:latin typeface="Arial" panose="020B0604020202020204" pitchFamily="34" charset="0"/>
              <a:cs typeface="Arial" panose="020B0604020202020204" pitchFamily="34" charset="0"/>
            </a:rPr>
            <a:t>Prototype</a:t>
          </a:r>
          <a:br>
            <a:rPr lang="en-US" sz="1500" b="1" i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500" b="0" i="0" dirty="0">
              <a:latin typeface="Arial" panose="020B0604020202020204" pitchFamily="34" charset="0"/>
              <a:cs typeface="Arial" panose="020B0604020202020204" pitchFamily="34" charset="0"/>
            </a:rPr>
            <a:t>Use pilot results to tweak modules included within certain learning plans</a:t>
          </a:r>
          <a:endParaRPr lang="en-US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AF9052-F2A7-4955-BAAA-9827252651C6}" type="parTrans" cxnId="{AEDB7685-261A-4215-8D40-5B904FFF8B1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ED4693-7B81-4B6C-8947-13D2276192C9}" type="sibTrans" cxnId="{AEDB7685-261A-4215-8D40-5B904FFF8B15}">
      <dgm:prSet/>
      <dgm:spPr/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BFF2AB-1657-43BC-9FEF-EF8AF2AC19D2}">
      <dgm:prSet custT="1"/>
      <dgm:spPr/>
      <dgm:t>
        <a:bodyPr/>
        <a:lstStyle/>
        <a:p>
          <a:pPr>
            <a:lnSpc>
              <a:spcPct val="110000"/>
            </a:lnSpc>
          </a:pPr>
          <a:r>
            <a:rPr lang="en-US" sz="1900" b="1" i="0" dirty="0">
              <a:latin typeface="Arial" panose="020B0604020202020204" pitchFamily="34" charset="0"/>
              <a:cs typeface="Arial" panose="020B0604020202020204" pitchFamily="34" charset="0"/>
            </a:rPr>
            <a:t>Adjust</a:t>
          </a:r>
          <a:br>
            <a:rPr lang="en-US" sz="1500" b="1" i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500" b="1" i="0" dirty="0">
              <a:latin typeface="Arial" panose="020B0604020202020204" pitchFamily="34" charset="0"/>
              <a:cs typeface="Arial" panose="020B0604020202020204" pitchFamily="34" charset="0"/>
            </a:rPr>
            <a:t>E</a:t>
          </a:r>
          <a:r>
            <a:rPr lang="en-US" sz="1500" b="0" i="0" dirty="0">
              <a:latin typeface="Arial" panose="020B0604020202020204" pitchFamily="34" charset="0"/>
              <a:cs typeface="Arial" panose="020B0604020202020204" pitchFamily="34" charset="0"/>
            </a:rPr>
            <a:t>xamine feedback on modules to further tweak paths and expand to other roles</a:t>
          </a:r>
          <a:endParaRPr lang="en-US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4BFD1C-7DC2-4F2F-8D9B-B2E8DE4D5649}" type="parTrans" cxnId="{EC105D05-EDAA-463E-B8CC-0A4DEE9AC16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13AA6F-7C09-406F-A2B9-E08048ED57B2}" type="sibTrans" cxnId="{EC105D05-EDAA-463E-B8CC-0A4DEE9AC16F}">
      <dgm:prSet/>
      <dgm:spPr/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D6A633-031F-4FA0-BDD0-6BDA7D756907}">
      <dgm:prSet custT="1"/>
      <dgm:spPr/>
      <dgm:t>
        <a:bodyPr/>
        <a:lstStyle/>
        <a:p>
          <a:pPr>
            <a:lnSpc>
              <a:spcPct val="110000"/>
            </a:lnSpc>
          </a:pPr>
          <a:r>
            <a:rPr lang="en-US" sz="1900" b="1" i="0" dirty="0">
              <a:latin typeface="Arial" panose="020B0604020202020204" pitchFamily="34" charset="0"/>
              <a:cs typeface="Arial" panose="020B0604020202020204" pitchFamily="34" charset="0"/>
            </a:rPr>
            <a:t>Launch &amp; Reinforce</a:t>
          </a:r>
          <a:br>
            <a:rPr lang="en-US" sz="1500" b="1" i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500" b="0" i="0" dirty="0">
              <a:latin typeface="Arial" panose="020B0604020202020204" pitchFamily="34" charset="0"/>
              <a:cs typeface="Arial" panose="020B0604020202020204" pitchFamily="34" charset="0"/>
            </a:rPr>
            <a:t>Use blended learning opportunities wherever possible</a:t>
          </a:r>
          <a:endParaRPr lang="en-US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3783DD-6C0E-4524-A270-41047EC9BF3B}" type="parTrans" cxnId="{760D7753-389F-435A-B29F-E72DE016BA1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8BC9A5-02BC-4013-9F7E-96E595156FB4}" type="sibTrans" cxnId="{760D7753-389F-435A-B29F-E72DE016BA1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E62ED8-9B98-9041-9950-CECEFF241805}" type="pres">
      <dgm:prSet presAssocID="{3B2B541D-FC25-4B29-81EA-E7EA34977609}" presName="outerComposite" presStyleCnt="0">
        <dgm:presLayoutVars>
          <dgm:chMax val="5"/>
          <dgm:dir/>
          <dgm:resizeHandles val="exact"/>
        </dgm:presLayoutVars>
      </dgm:prSet>
      <dgm:spPr/>
    </dgm:pt>
    <dgm:pt modelId="{C1554E66-711B-9743-897A-5D4F37DD0C0D}" type="pres">
      <dgm:prSet presAssocID="{3B2B541D-FC25-4B29-81EA-E7EA34977609}" presName="dummyMaxCanvas" presStyleCnt="0">
        <dgm:presLayoutVars/>
      </dgm:prSet>
      <dgm:spPr/>
    </dgm:pt>
    <dgm:pt modelId="{2FC9D274-B65C-B34F-A2CD-D0E228F56311}" type="pres">
      <dgm:prSet presAssocID="{3B2B541D-FC25-4B29-81EA-E7EA34977609}" presName="FiveNodes_1" presStyleLbl="node1" presStyleIdx="0" presStyleCnt="5">
        <dgm:presLayoutVars>
          <dgm:bulletEnabled val="1"/>
        </dgm:presLayoutVars>
      </dgm:prSet>
      <dgm:spPr/>
    </dgm:pt>
    <dgm:pt modelId="{C4F14500-53D3-B44D-B12C-D857236F1521}" type="pres">
      <dgm:prSet presAssocID="{3B2B541D-FC25-4B29-81EA-E7EA34977609}" presName="FiveNodes_2" presStyleLbl="node1" presStyleIdx="1" presStyleCnt="5">
        <dgm:presLayoutVars>
          <dgm:bulletEnabled val="1"/>
        </dgm:presLayoutVars>
      </dgm:prSet>
      <dgm:spPr/>
    </dgm:pt>
    <dgm:pt modelId="{2E9603AD-8371-D640-BDDE-8ED0D34A8249}" type="pres">
      <dgm:prSet presAssocID="{3B2B541D-FC25-4B29-81EA-E7EA34977609}" presName="FiveNodes_3" presStyleLbl="node1" presStyleIdx="2" presStyleCnt="5">
        <dgm:presLayoutVars>
          <dgm:bulletEnabled val="1"/>
        </dgm:presLayoutVars>
      </dgm:prSet>
      <dgm:spPr/>
    </dgm:pt>
    <dgm:pt modelId="{B44508D1-B702-C941-B60C-CB97743A62A8}" type="pres">
      <dgm:prSet presAssocID="{3B2B541D-FC25-4B29-81EA-E7EA34977609}" presName="FiveNodes_4" presStyleLbl="node1" presStyleIdx="3" presStyleCnt="5">
        <dgm:presLayoutVars>
          <dgm:bulletEnabled val="1"/>
        </dgm:presLayoutVars>
      </dgm:prSet>
      <dgm:spPr/>
    </dgm:pt>
    <dgm:pt modelId="{381CD12D-A0A9-2D4C-A0CB-1F992750F6F3}" type="pres">
      <dgm:prSet presAssocID="{3B2B541D-FC25-4B29-81EA-E7EA34977609}" presName="FiveNodes_5" presStyleLbl="node1" presStyleIdx="4" presStyleCnt="5" custLinFactNeighborY="1578">
        <dgm:presLayoutVars>
          <dgm:bulletEnabled val="1"/>
        </dgm:presLayoutVars>
      </dgm:prSet>
      <dgm:spPr/>
    </dgm:pt>
    <dgm:pt modelId="{BF5086BB-C4B4-1D47-89A4-F7447233E14C}" type="pres">
      <dgm:prSet presAssocID="{3B2B541D-FC25-4B29-81EA-E7EA34977609}" presName="FiveConn_1-2" presStyleLbl="fgAccFollowNode1" presStyleIdx="0" presStyleCnt="4">
        <dgm:presLayoutVars>
          <dgm:bulletEnabled val="1"/>
        </dgm:presLayoutVars>
      </dgm:prSet>
      <dgm:spPr/>
    </dgm:pt>
    <dgm:pt modelId="{EDBEB49C-8E84-C443-A35A-1E8F3D5970A5}" type="pres">
      <dgm:prSet presAssocID="{3B2B541D-FC25-4B29-81EA-E7EA34977609}" presName="FiveConn_2-3" presStyleLbl="fgAccFollowNode1" presStyleIdx="1" presStyleCnt="4">
        <dgm:presLayoutVars>
          <dgm:bulletEnabled val="1"/>
        </dgm:presLayoutVars>
      </dgm:prSet>
      <dgm:spPr/>
    </dgm:pt>
    <dgm:pt modelId="{9055A8BB-FA28-E340-B34D-BF77FC07158B}" type="pres">
      <dgm:prSet presAssocID="{3B2B541D-FC25-4B29-81EA-E7EA34977609}" presName="FiveConn_3-4" presStyleLbl="fgAccFollowNode1" presStyleIdx="2" presStyleCnt="4">
        <dgm:presLayoutVars>
          <dgm:bulletEnabled val="1"/>
        </dgm:presLayoutVars>
      </dgm:prSet>
      <dgm:spPr/>
    </dgm:pt>
    <dgm:pt modelId="{C390AE7E-13F3-584A-8DFF-E9713EA33ADC}" type="pres">
      <dgm:prSet presAssocID="{3B2B541D-FC25-4B29-81EA-E7EA34977609}" presName="FiveConn_4-5" presStyleLbl="fgAccFollowNode1" presStyleIdx="3" presStyleCnt="4">
        <dgm:presLayoutVars>
          <dgm:bulletEnabled val="1"/>
        </dgm:presLayoutVars>
      </dgm:prSet>
      <dgm:spPr/>
    </dgm:pt>
    <dgm:pt modelId="{EE8B6A6F-94A4-6B46-8B42-F54B7D3D3FB3}" type="pres">
      <dgm:prSet presAssocID="{3B2B541D-FC25-4B29-81EA-E7EA34977609}" presName="FiveNodes_1_text" presStyleLbl="node1" presStyleIdx="4" presStyleCnt="5">
        <dgm:presLayoutVars>
          <dgm:bulletEnabled val="1"/>
        </dgm:presLayoutVars>
      </dgm:prSet>
      <dgm:spPr/>
    </dgm:pt>
    <dgm:pt modelId="{FF909B69-C9C6-A248-B97C-9C377469F2E8}" type="pres">
      <dgm:prSet presAssocID="{3B2B541D-FC25-4B29-81EA-E7EA34977609}" presName="FiveNodes_2_text" presStyleLbl="node1" presStyleIdx="4" presStyleCnt="5">
        <dgm:presLayoutVars>
          <dgm:bulletEnabled val="1"/>
        </dgm:presLayoutVars>
      </dgm:prSet>
      <dgm:spPr/>
    </dgm:pt>
    <dgm:pt modelId="{7E83F28A-6CB3-5C49-9B52-B5780704390B}" type="pres">
      <dgm:prSet presAssocID="{3B2B541D-FC25-4B29-81EA-E7EA34977609}" presName="FiveNodes_3_text" presStyleLbl="node1" presStyleIdx="4" presStyleCnt="5">
        <dgm:presLayoutVars>
          <dgm:bulletEnabled val="1"/>
        </dgm:presLayoutVars>
      </dgm:prSet>
      <dgm:spPr/>
    </dgm:pt>
    <dgm:pt modelId="{E29EA622-CCF0-B94B-A8F9-A1B07C2D769E}" type="pres">
      <dgm:prSet presAssocID="{3B2B541D-FC25-4B29-81EA-E7EA34977609}" presName="FiveNodes_4_text" presStyleLbl="node1" presStyleIdx="4" presStyleCnt="5">
        <dgm:presLayoutVars>
          <dgm:bulletEnabled val="1"/>
        </dgm:presLayoutVars>
      </dgm:prSet>
      <dgm:spPr/>
    </dgm:pt>
    <dgm:pt modelId="{5FA57FE1-6AB3-0240-B1E2-20138B097289}" type="pres">
      <dgm:prSet presAssocID="{3B2B541D-FC25-4B29-81EA-E7EA34977609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EC105D05-EDAA-463E-B8CC-0A4DEE9AC16F}" srcId="{3B2B541D-FC25-4B29-81EA-E7EA34977609}" destId="{BABFF2AB-1657-43BC-9FEF-EF8AF2AC19D2}" srcOrd="3" destOrd="0" parTransId="{774BFD1C-7DC2-4F2F-8D9B-B2E8DE4D5649}" sibTransId="{2613AA6F-7C09-406F-A2B9-E08048ED57B2}"/>
    <dgm:cxn modelId="{84EE0207-4CF8-9F48-8FB6-E1F080B4864C}" type="presOf" srcId="{AB9B0368-356E-4E75-8E67-D89716B265AC}" destId="{C4F14500-53D3-B44D-B12C-D857236F1521}" srcOrd="0" destOrd="0" presId="urn:microsoft.com/office/officeart/2005/8/layout/vProcess5"/>
    <dgm:cxn modelId="{3F12A210-3FFC-2E4E-BB95-050D1F000C1D}" type="presOf" srcId="{AB9B0368-356E-4E75-8E67-D89716B265AC}" destId="{FF909B69-C9C6-A248-B97C-9C377469F2E8}" srcOrd="1" destOrd="0" presId="urn:microsoft.com/office/officeart/2005/8/layout/vProcess5"/>
    <dgm:cxn modelId="{A02D0912-421B-6742-BBE2-F8F41D496B59}" type="presOf" srcId="{260C40FE-94ED-484D-BED8-264C030EBCB0}" destId="{BF5086BB-C4B4-1D47-89A4-F7447233E14C}" srcOrd="0" destOrd="0" presId="urn:microsoft.com/office/officeart/2005/8/layout/vProcess5"/>
    <dgm:cxn modelId="{FFE43F12-6246-AC40-AD34-974CC1EE44C5}" type="presOf" srcId="{F2F06380-5338-4357-82AE-FBCA89C95F4E}" destId="{EDBEB49C-8E84-C443-A35A-1E8F3D5970A5}" srcOrd="0" destOrd="0" presId="urn:microsoft.com/office/officeart/2005/8/layout/vProcess5"/>
    <dgm:cxn modelId="{68C42A23-C948-C840-A3C2-60C055AEC5A0}" type="presOf" srcId="{E7FB625A-6335-4FB7-A7B2-FDCFE87DF2ED}" destId="{2E9603AD-8371-D640-BDDE-8ED0D34A8249}" srcOrd="0" destOrd="0" presId="urn:microsoft.com/office/officeart/2005/8/layout/vProcess5"/>
    <dgm:cxn modelId="{DD8A532D-8996-D849-B8F2-16F537F13441}" type="presOf" srcId="{29B88DAA-1DB1-4313-B45F-E88746A96D2D}" destId="{EE8B6A6F-94A4-6B46-8B42-F54B7D3D3FB3}" srcOrd="1" destOrd="0" presId="urn:microsoft.com/office/officeart/2005/8/layout/vProcess5"/>
    <dgm:cxn modelId="{3ACAEC3D-9BAE-D946-A072-EA8D8415FC41}" type="presOf" srcId="{E7FB625A-6335-4FB7-A7B2-FDCFE87DF2ED}" destId="{7E83F28A-6CB3-5C49-9B52-B5780704390B}" srcOrd="1" destOrd="0" presId="urn:microsoft.com/office/officeart/2005/8/layout/vProcess5"/>
    <dgm:cxn modelId="{760D7753-389F-435A-B29F-E72DE016BA19}" srcId="{3B2B541D-FC25-4B29-81EA-E7EA34977609}" destId="{CED6A633-031F-4FA0-BDD0-6BDA7D756907}" srcOrd="4" destOrd="0" parTransId="{6C3783DD-6C0E-4524-A270-41047EC9BF3B}" sibTransId="{7D8BC9A5-02BC-4013-9F7E-96E595156FB4}"/>
    <dgm:cxn modelId="{25B02468-43AA-7046-811B-AD671107B9B0}" type="presOf" srcId="{BABFF2AB-1657-43BC-9FEF-EF8AF2AC19D2}" destId="{E29EA622-CCF0-B94B-A8F9-A1B07C2D769E}" srcOrd="1" destOrd="0" presId="urn:microsoft.com/office/officeart/2005/8/layout/vProcess5"/>
    <dgm:cxn modelId="{5FAC6D6E-41AE-8246-8A01-67846A9FF15A}" type="presOf" srcId="{BABFF2AB-1657-43BC-9FEF-EF8AF2AC19D2}" destId="{B44508D1-B702-C941-B60C-CB97743A62A8}" srcOrd="0" destOrd="0" presId="urn:microsoft.com/office/officeart/2005/8/layout/vProcess5"/>
    <dgm:cxn modelId="{ED56BB72-A34C-7B4F-BA5E-30E27F86C74A}" type="presOf" srcId="{CED6A633-031F-4FA0-BDD0-6BDA7D756907}" destId="{5FA57FE1-6AB3-0240-B1E2-20138B097289}" srcOrd="1" destOrd="0" presId="urn:microsoft.com/office/officeart/2005/8/layout/vProcess5"/>
    <dgm:cxn modelId="{AEDB7685-261A-4215-8D40-5B904FFF8B15}" srcId="{3B2B541D-FC25-4B29-81EA-E7EA34977609}" destId="{E7FB625A-6335-4FB7-A7B2-FDCFE87DF2ED}" srcOrd="2" destOrd="0" parTransId="{A8AF9052-F2A7-4955-BAAA-9827252651C6}" sibTransId="{D2ED4693-7B81-4B6C-8947-13D2276192C9}"/>
    <dgm:cxn modelId="{5EB0EDA3-B712-B942-8648-6F214ACE7426}" type="presOf" srcId="{D2ED4693-7B81-4B6C-8947-13D2276192C9}" destId="{9055A8BB-FA28-E340-B34D-BF77FC07158B}" srcOrd="0" destOrd="0" presId="urn:microsoft.com/office/officeart/2005/8/layout/vProcess5"/>
    <dgm:cxn modelId="{D4E609A8-126B-3543-968C-35B4BFD44AF8}" type="presOf" srcId="{2613AA6F-7C09-406F-A2B9-E08048ED57B2}" destId="{C390AE7E-13F3-584A-8DFF-E9713EA33ADC}" srcOrd="0" destOrd="0" presId="urn:microsoft.com/office/officeart/2005/8/layout/vProcess5"/>
    <dgm:cxn modelId="{D6CE81A8-CECA-4291-8051-D7200080A20B}" srcId="{3B2B541D-FC25-4B29-81EA-E7EA34977609}" destId="{AB9B0368-356E-4E75-8E67-D89716B265AC}" srcOrd="1" destOrd="0" parTransId="{3992515C-B4C4-44DC-8FA6-6881D60EB7BA}" sibTransId="{F2F06380-5338-4357-82AE-FBCA89C95F4E}"/>
    <dgm:cxn modelId="{1A949ABD-BA59-8A46-9604-323E32BFF64D}" type="presOf" srcId="{29B88DAA-1DB1-4313-B45F-E88746A96D2D}" destId="{2FC9D274-B65C-B34F-A2CD-D0E228F56311}" srcOrd="0" destOrd="0" presId="urn:microsoft.com/office/officeart/2005/8/layout/vProcess5"/>
    <dgm:cxn modelId="{976598C1-8C56-45F9-A14E-61FC7A9699CD}" srcId="{3B2B541D-FC25-4B29-81EA-E7EA34977609}" destId="{29B88DAA-1DB1-4313-B45F-E88746A96D2D}" srcOrd="0" destOrd="0" parTransId="{2A5DE84D-9AE2-43A5-A93A-AC8CFFC34C3A}" sibTransId="{260C40FE-94ED-484D-BED8-264C030EBCB0}"/>
    <dgm:cxn modelId="{5ABC05CA-7094-7640-A277-E07BBAAE313C}" type="presOf" srcId="{3B2B541D-FC25-4B29-81EA-E7EA34977609}" destId="{DDE62ED8-9B98-9041-9950-CECEFF241805}" srcOrd="0" destOrd="0" presId="urn:microsoft.com/office/officeart/2005/8/layout/vProcess5"/>
    <dgm:cxn modelId="{40FAE8CA-65BF-7B43-84A8-CE3387288CC4}" type="presOf" srcId="{CED6A633-031F-4FA0-BDD0-6BDA7D756907}" destId="{381CD12D-A0A9-2D4C-A0CB-1F992750F6F3}" srcOrd="0" destOrd="0" presId="urn:microsoft.com/office/officeart/2005/8/layout/vProcess5"/>
    <dgm:cxn modelId="{C6233D5D-25E1-554C-837E-ABB099FB8C12}" type="presParOf" srcId="{DDE62ED8-9B98-9041-9950-CECEFF241805}" destId="{C1554E66-711B-9743-897A-5D4F37DD0C0D}" srcOrd="0" destOrd="0" presId="urn:microsoft.com/office/officeart/2005/8/layout/vProcess5"/>
    <dgm:cxn modelId="{48A83C91-F6EF-6848-85D8-045B66D35E3E}" type="presParOf" srcId="{DDE62ED8-9B98-9041-9950-CECEFF241805}" destId="{2FC9D274-B65C-B34F-A2CD-D0E228F56311}" srcOrd="1" destOrd="0" presId="urn:microsoft.com/office/officeart/2005/8/layout/vProcess5"/>
    <dgm:cxn modelId="{32AC81A0-5A05-774E-B272-80DA9FBF549A}" type="presParOf" srcId="{DDE62ED8-9B98-9041-9950-CECEFF241805}" destId="{C4F14500-53D3-B44D-B12C-D857236F1521}" srcOrd="2" destOrd="0" presId="urn:microsoft.com/office/officeart/2005/8/layout/vProcess5"/>
    <dgm:cxn modelId="{7CBF1442-C007-DF4C-AA04-4C54A73F59E9}" type="presParOf" srcId="{DDE62ED8-9B98-9041-9950-CECEFF241805}" destId="{2E9603AD-8371-D640-BDDE-8ED0D34A8249}" srcOrd="3" destOrd="0" presId="urn:microsoft.com/office/officeart/2005/8/layout/vProcess5"/>
    <dgm:cxn modelId="{C5E60190-9F23-BB4D-8EA1-00F14DDD7877}" type="presParOf" srcId="{DDE62ED8-9B98-9041-9950-CECEFF241805}" destId="{B44508D1-B702-C941-B60C-CB97743A62A8}" srcOrd="4" destOrd="0" presId="urn:microsoft.com/office/officeart/2005/8/layout/vProcess5"/>
    <dgm:cxn modelId="{2611241E-B017-CA4B-AE30-07DF841A7257}" type="presParOf" srcId="{DDE62ED8-9B98-9041-9950-CECEFF241805}" destId="{381CD12D-A0A9-2D4C-A0CB-1F992750F6F3}" srcOrd="5" destOrd="0" presId="urn:microsoft.com/office/officeart/2005/8/layout/vProcess5"/>
    <dgm:cxn modelId="{82A15D3E-A588-4347-9BDE-B5A4BA8687A5}" type="presParOf" srcId="{DDE62ED8-9B98-9041-9950-CECEFF241805}" destId="{BF5086BB-C4B4-1D47-89A4-F7447233E14C}" srcOrd="6" destOrd="0" presId="urn:microsoft.com/office/officeart/2005/8/layout/vProcess5"/>
    <dgm:cxn modelId="{68FC07AB-0B90-3445-A2BF-00DF7D9FC15D}" type="presParOf" srcId="{DDE62ED8-9B98-9041-9950-CECEFF241805}" destId="{EDBEB49C-8E84-C443-A35A-1E8F3D5970A5}" srcOrd="7" destOrd="0" presId="urn:microsoft.com/office/officeart/2005/8/layout/vProcess5"/>
    <dgm:cxn modelId="{A2259FC9-75BC-F746-92B1-CFDF302A528B}" type="presParOf" srcId="{DDE62ED8-9B98-9041-9950-CECEFF241805}" destId="{9055A8BB-FA28-E340-B34D-BF77FC07158B}" srcOrd="8" destOrd="0" presId="urn:microsoft.com/office/officeart/2005/8/layout/vProcess5"/>
    <dgm:cxn modelId="{365117E4-A63F-2943-89BC-89EEB041CA02}" type="presParOf" srcId="{DDE62ED8-9B98-9041-9950-CECEFF241805}" destId="{C390AE7E-13F3-584A-8DFF-E9713EA33ADC}" srcOrd="9" destOrd="0" presId="urn:microsoft.com/office/officeart/2005/8/layout/vProcess5"/>
    <dgm:cxn modelId="{FE6B6650-2DA8-D04B-A492-53A804F21694}" type="presParOf" srcId="{DDE62ED8-9B98-9041-9950-CECEFF241805}" destId="{EE8B6A6F-94A4-6B46-8B42-F54B7D3D3FB3}" srcOrd="10" destOrd="0" presId="urn:microsoft.com/office/officeart/2005/8/layout/vProcess5"/>
    <dgm:cxn modelId="{5A1A1463-4B54-E94B-B082-0929EEB4D3AB}" type="presParOf" srcId="{DDE62ED8-9B98-9041-9950-CECEFF241805}" destId="{FF909B69-C9C6-A248-B97C-9C377469F2E8}" srcOrd="11" destOrd="0" presId="urn:microsoft.com/office/officeart/2005/8/layout/vProcess5"/>
    <dgm:cxn modelId="{06DCFFE7-21C4-9C48-8557-203880AE40BA}" type="presParOf" srcId="{DDE62ED8-9B98-9041-9950-CECEFF241805}" destId="{7E83F28A-6CB3-5C49-9B52-B5780704390B}" srcOrd="12" destOrd="0" presId="urn:microsoft.com/office/officeart/2005/8/layout/vProcess5"/>
    <dgm:cxn modelId="{72E82658-1F2E-5044-8477-63E568DE4766}" type="presParOf" srcId="{DDE62ED8-9B98-9041-9950-CECEFF241805}" destId="{E29EA622-CCF0-B94B-A8F9-A1B07C2D769E}" srcOrd="13" destOrd="0" presId="urn:microsoft.com/office/officeart/2005/8/layout/vProcess5"/>
    <dgm:cxn modelId="{217847AD-5D08-1E4A-B718-55B0453A17E5}" type="presParOf" srcId="{DDE62ED8-9B98-9041-9950-CECEFF241805}" destId="{5FA57FE1-6AB3-0240-B1E2-20138B09728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188E3-AC03-1648-9149-9F5377D349FE}">
      <dsp:nvSpPr>
        <dsp:cNvPr id="0" name=""/>
        <dsp:cNvSpPr/>
      </dsp:nvSpPr>
      <dsp:spPr>
        <a:xfrm>
          <a:off x="1196091" y="322482"/>
          <a:ext cx="3545039" cy="3545039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bg1"/>
              </a:solidFill>
            </a:rPr>
            <a:t>Remote Learning</a:t>
          </a:r>
        </a:p>
      </dsp:txBody>
      <dsp:txXfrm>
        <a:off x="3123495" y="976626"/>
        <a:ext cx="1202781" cy="1181679"/>
      </dsp:txXfrm>
    </dsp:sp>
    <dsp:sp modelId="{28E1ED19-27BD-4843-811D-86EA5D091254}">
      <dsp:nvSpPr>
        <dsp:cNvPr id="0" name=""/>
        <dsp:cNvSpPr/>
      </dsp:nvSpPr>
      <dsp:spPr>
        <a:xfrm>
          <a:off x="1125305" y="390376"/>
          <a:ext cx="3545039" cy="3545039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bg1"/>
              </a:solidFill>
            </a:rPr>
            <a:t>NICE Framework</a:t>
          </a:r>
        </a:p>
      </dsp:txBody>
      <dsp:txXfrm>
        <a:off x="2095971" y="2627127"/>
        <a:ext cx="1603708" cy="1097274"/>
      </dsp:txXfrm>
    </dsp:sp>
    <dsp:sp modelId="{E3C88365-81AD-4F46-AEF9-6DF3FCA425A1}">
      <dsp:nvSpPr>
        <dsp:cNvPr id="0" name=""/>
        <dsp:cNvSpPr/>
      </dsp:nvSpPr>
      <dsp:spPr>
        <a:xfrm>
          <a:off x="1027852" y="322488"/>
          <a:ext cx="3545039" cy="3545039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bg1"/>
              </a:solidFill>
            </a:rPr>
            <a:t>Cyber Range</a:t>
          </a:r>
        </a:p>
      </dsp:txBody>
      <dsp:txXfrm>
        <a:off x="1407678" y="1018835"/>
        <a:ext cx="1202781" cy="11816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9D274-B65C-B34F-A2CD-D0E228F56311}">
      <dsp:nvSpPr>
        <dsp:cNvPr id="0" name=""/>
        <dsp:cNvSpPr/>
      </dsp:nvSpPr>
      <dsp:spPr>
        <a:xfrm>
          <a:off x="0" y="0"/>
          <a:ext cx="8097012" cy="8401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13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dirty="0">
              <a:latin typeface="Arial" panose="020B0604020202020204" pitchFamily="34" charset="0"/>
              <a:cs typeface="Arial" panose="020B0604020202020204" pitchFamily="34" charset="0"/>
            </a:rPr>
            <a:t>Assess (use NICE Workforce Development Framework)</a:t>
          </a:r>
          <a:br>
            <a:rPr lang="en-US" sz="1500" b="1" i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500" b="1" i="0" kern="1200" dirty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en-US" sz="1500" b="0" i="0" kern="1200" dirty="0">
              <a:latin typeface="Arial" panose="020B0604020202020204" pitchFamily="34" charset="0"/>
              <a:cs typeface="Arial" panose="020B0604020202020204" pitchFamily="34" charset="0"/>
            </a:rPr>
            <a:t>takeholders, roles, and technologies to create objectives</a:t>
          </a:r>
          <a:endParaRPr lang="en-U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606" y="24606"/>
        <a:ext cx="7092180" cy="790893"/>
      </dsp:txXfrm>
    </dsp:sp>
    <dsp:sp modelId="{C4F14500-53D3-B44D-B12C-D857236F1521}">
      <dsp:nvSpPr>
        <dsp:cNvPr id="0" name=""/>
        <dsp:cNvSpPr/>
      </dsp:nvSpPr>
      <dsp:spPr>
        <a:xfrm>
          <a:off x="604647" y="956786"/>
          <a:ext cx="8097012" cy="8401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13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dirty="0">
              <a:latin typeface="Arial" panose="020B0604020202020204" pitchFamily="34" charset="0"/>
              <a:cs typeface="Arial" panose="020B0604020202020204" pitchFamily="34" charset="0"/>
            </a:rPr>
            <a:t>Pilot</a:t>
          </a:r>
          <a:br>
            <a:rPr lang="en-US" sz="1800" b="1" i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500" b="0" i="0" kern="1200" dirty="0">
              <a:latin typeface="Arial" panose="020B0604020202020204" pitchFamily="34" charset="0"/>
              <a:cs typeface="Arial" panose="020B0604020202020204" pitchFamily="34" charset="0"/>
            </a:rPr>
            <a:t>Few learners representing different audiences delineated by the assessment.</a:t>
          </a:r>
          <a:endParaRPr lang="en-U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9253" y="981392"/>
        <a:ext cx="6897084" cy="790893"/>
      </dsp:txXfrm>
    </dsp:sp>
    <dsp:sp modelId="{2E9603AD-8371-D640-BDDE-8ED0D34A8249}">
      <dsp:nvSpPr>
        <dsp:cNvPr id="0" name=""/>
        <dsp:cNvSpPr/>
      </dsp:nvSpPr>
      <dsp:spPr>
        <a:xfrm>
          <a:off x="1209293" y="1913572"/>
          <a:ext cx="8097012" cy="8401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dirty="0">
              <a:latin typeface="Arial" panose="020B0604020202020204" pitchFamily="34" charset="0"/>
              <a:cs typeface="Arial" panose="020B0604020202020204" pitchFamily="34" charset="0"/>
            </a:rPr>
            <a:t>Prototype</a:t>
          </a:r>
          <a:br>
            <a:rPr lang="en-US" sz="1500" b="1" i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500" b="0" i="0" kern="1200" dirty="0">
              <a:latin typeface="Arial" panose="020B0604020202020204" pitchFamily="34" charset="0"/>
              <a:cs typeface="Arial" panose="020B0604020202020204" pitchFamily="34" charset="0"/>
            </a:rPr>
            <a:t>Use pilot results to tweak modules included within certain learning plans</a:t>
          </a:r>
          <a:endParaRPr lang="en-U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33899" y="1938178"/>
        <a:ext cx="6897084" cy="790893"/>
      </dsp:txXfrm>
    </dsp:sp>
    <dsp:sp modelId="{B44508D1-B702-C941-B60C-CB97743A62A8}">
      <dsp:nvSpPr>
        <dsp:cNvPr id="0" name=""/>
        <dsp:cNvSpPr/>
      </dsp:nvSpPr>
      <dsp:spPr>
        <a:xfrm>
          <a:off x="1813940" y="2870358"/>
          <a:ext cx="8097012" cy="8401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dirty="0">
              <a:latin typeface="Arial" panose="020B0604020202020204" pitchFamily="34" charset="0"/>
              <a:cs typeface="Arial" panose="020B0604020202020204" pitchFamily="34" charset="0"/>
            </a:rPr>
            <a:t>Adjust</a:t>
          </a:r>
          <a:br>
            <a:rPr lang="en-US" sz="1500" b="1" i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500" b="1" i="0" kern="1200" dirty="0">
              <a:latin typeface="Arial" panose="020B0604020202020204" pitchFamily="34" charset="0"/>
              <a:cs typeface="Arial" panose="020B0604020202020204" pitchFamily="34" charset="0"/>
            </a:rPr>
            <a:t>E</a:t>
          </a:r>
          <a:r>
            <a:rPr lang="en-US" sz="1500" b="0" i="0" kern="1200" dirty="0">
              <a:latin typeface="Arial" panose="020B0604020202020204" pitchFamily="34" charset="0"/>
              <a:cs typeface="Arial" panose="020B0604020202020204" pitchFamily="34" charset="0"/>
            </a:rPr>
            <a:t>xamine feedback on modules to further tweak paths and expand to other roles</a:t>
          </a:r>
          <a:endParaRPr lang="en-U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38546" y="2894964"/>
        <a:ext cx="6897084" cy="790893"/>
      </dsp:txXfrm>
    </dsp:sp>
    <dsp:sp modelId="{381CD12D-A0A9-2D4C-A0CB-1F992750F6F3}">
      <dsp:nvSpPr>
        <dsp:cNvPr id="0" name=""/>
        <dsp:cNvSpPr/>
      </dsp:nvSpPr>
      <dsp:spPr>
        <a:xfrm>
          <a:off x="2418587" y="3827145"/>
          <a:ext cx="8097012" cy="8401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dirty="0">
              <a:latin typeface="Arial" panose="020B0604020202020204" pitchFamily="34" charset="0"/>
              <a:cs typeface="Arial" panose="020B0604020202020204" pitchFamily="34" charset="0"/>
            </a:rPr>
            <a:t>Launch &amp; Reinforce</a:t>
          </a:r>
          <a:br>
            <a:rPr lang="en-US" sz="1500" b="1" i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500" b="0" i="0" kern="1200" dirty="0">
              <a:latin typeface="Arial" panose="020B0604020202020204" pitchFamily="34" charset="0"/>
              <a:cs typeface="Arial" panose="020B0604020202020204" pitchFamily="34" charset="0"/>
            </a:rPr>
            <a:t>Use blended learning opportunities wherever possible</a:t>
          </a:r>
          <a:endParaRPr lang="en-U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43193" y="3851751"/>
        <a:ext cx="6897084" cy="790893"/>
      </dsp:txXfrm>
    </dsp:sp>
    <dsp:sp modelId="{BF5086BB-C4B4-1D47-89A4-F7447233E14C}">
      <dsp:nvSpPr>
        <dsp:cNvPr id="0" name=""/>
        <dsp:cNvSpPr/>
      </dsp:nvSpPr>
      <dsp:spPr>
        <a:xfrm>
          <a:off x="7550943" y="613743"/>
          <a:ext cx="546068" cy="54606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73808" y="613743"/>
        <a:ext cx="300338" cy="410916"/>
      </dsp:txXfrm>
    </dsp:sp>
    <dsp:sp modelId="{EDBEB49C-8E84-C443-A35A-1E8F3D5970A5}">
      <dsp:nvSpPr>
        <dsp:cNvPr id="0" name=""/>
        <dsp:cNvSpPr/>
      </dsp:nvSpPr>
      <dsp:spPr>
        <a:xfrm>
          <a:off x="8155590" y="1570529"/>
          <a:ext cx="546068" cy="54606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78455" y="1570529"/>
        <a:ext cx="300338" cy="410916"/>
      </dsp:txXfrm>
    </dsp:sp>
    <dsp:sp modelId="{9055A8BB-FA28-E340-B34D-BF77FC07158B}">
      <dsp:nvSpPr>
        <dsp:cNvPr id="0" name=""/>
        <dsp:cNvSpPr/>
      </dsp:nvSpPr>
      <dsp:spPr>
        <a:xfrm>
          <a:off x="8760237" y="2513314"/>
          <a:ext cx="546068" cy="54606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883102" y="2513314"/>
        <a:ext cx="300338" cy="410916"/>
      </dsp:txXfrm>
    </dsp:sp>
    <dsp:sp modelId="{C390AE7E-13F3-584A-8DFF-E9713EA33ADC}">
      <dsp:nvSpPr>
        <dsp:cNvPr id="0" name=""/>
        <dsp:cNvSpPr/>
      </dsp:nvSpPr>
      <dsp:spPr>
        <a:xfrm>
          <a:off x="9364884" y="3479434"/>
          <a:ext cx="546068" cy="54606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87749" y="3479434"/>
        <a:ext cx="300338" cy="4109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CDA25-FCF6-A543-9EA7-46FF2CB190D1}" type="datetimeFigureOut">
              <a:rPr lang="en-US" smtClean="0"/>
              <a:t>11/2/20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5725D-F51E-134F-99A7-ABAA18A7B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26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BBDDC-F5E5-4692-9E2E-3C761CB16DE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925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BBDDC-F5E5-4692-9E2E-3C761CB16DE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038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Assessment: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 the organization’s software security stakeholders—their roles and the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technologies they touch—to come up with training requirements/objectives. Either decide to use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 determined by Security Innovation or tweak them based on the assessment results.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Pilot Program: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small with a pilot program of a few learners representing the different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audiences delineated by the assessment.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Rapid Prototyping: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 in rapid prototyping from the pilot results to tweak modules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included within certain learning plans; for example, the organization may find a product manager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 to understand how embedded tech and IoT works so they may need to add two modules to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plan that doesn’t currently include those.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Feedback Loop: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learning plans are rolled out across the organization, utilize learning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management tools to look at feedback on courses and trainee success to further tweak paths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Concept Reinforcement: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Reinforce training with blended learning opportunities. Security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Innovation’s Cyber Range offers one example of the kinds of real-world opportunities learners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 have to see how security concepts and vulnerabilities look in actual software.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BBDDC-F5E5-4692-9E2E-3C761CB16DE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923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LEARNING &amp; PRACTICING</a:t>
            </a:r>
          </a:p>
          <a:p>
            <a:r>
              <a:rPr lang="en-US" dirty="0"/>
              <a:t>As people personally experience the ‘how to’ of learning new skills, the better the questions they ask, and</a:t>
            </a:r>
          </a:p>
          <a:p>
            <a:r>
              <a:rPr lang="en-US" dirty="0"/>
              <a:t>the quicker the knowledge becomes a regular practice.</a:t>
            </a:r>
          </a:p>
          <a:p>
            <a:endParaRPr lang="en-US" dirty="0"/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LEARNING MILESTONES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Learning Milestones into your training and education program People are less motivated to learn and retain discrete topics and information if learning is treated as a “check box” activity. People want milestones in their training efforts that show progress and help them to gain recognition and demonstrate progress. As you prepare a learning curriculum for various team roles, build in a way to recognize people as they successfully advance through the courses and make sure everyone knows about it.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MAKE. YOUR PROGRAM COMPANY CULTURE RELEVANT</a:t>
            </a:r>
          </a:p>
          <a:p>
            <a:endParaRPr lang="en-US" dirty="0"/>
          </a:p>
          <a:p>
            <a:r>
              <a:rPr lang="en-US" dirty="0"/>
              <a:t>Find an icon or well-known symbol in your organization that resonates with employees; then incorporate it in your program or build your program around them.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BBDDC-F5E5-4692-9E2E-3C761CB16DE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BBDDC-F5E5-4692-9E2E-3C761CB16DE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00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SAS Score</a:t>
            </a:r>
          </a:p>
          <a:p>
            <a:pPr lvl="1"/>
            <a:r>
              <a:rPr lang="en-US" dirty="0"/>
              <a:t>A well-defined performance measurement tool that has been validated in more than 50 independent studies conducted since its creation</a:t>
            </a:r>
          </a:p>
          <a:p>
            <a:pPr lvl="1"/>
            <a:r>
              <a:rPr lang="en-US" dirty="0"/>
              <a:t>Able to capture all the elements that lead to a strong security posture</a:t>
            </a:r>
          </a:p>
          <a:p>
            <a:pPr lvl="1"/>
            <a:r>
              <a:rPr lang="en-US" dirty="0"/>
              <a:t>Scored on a scale from 1 (worst possible security posture) to 10 (best possible security posture)</a:t>
            </a:r>
          </a:p>
          <a:p>
            <a:pPr lvl="1"/>
            <a:endParaRPr lang="en-US"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more cybersecurity training practices adopted, the higher the SES score.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shown in Figure 7, organizations that have adopted an average of 54 percent of the training practices are in the highest SES quartile.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BBDDC-F5E5-4692-9E2E-3C761CB16DE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71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Realistic simulation and training content that is relevant for the learner are the most effective training practices.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8 presents the effectiveness of the 17 training benchmarks on a scale from 1 = low effectiveness to 10 = high effectiveness. Other effective training practices are having methods to measure effectiveness, training is attached to actual events and learning gains and retention are measured.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BBDDC-F5E5-4692-9E2E-3C761CB16DE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004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BBDDC-F5E5-4692-9E2E-3C761CB16D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15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5928C-CD14-454C-B617-1AFCF9A5859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71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BBDDC-F5E5-4692-9E2E-3C761CB16DE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090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BBDDC-F5E5-4692-9E2E-3C761CB16DE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776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company builds and manages software systems for the world’s most recognizable brands. As such, they have clauses that hold them accountable to demonstrate security competency for their teams.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BBDDC-F5E5-4692-9E2E-3C761CB16DE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21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CD3F-362A-7549-81CF-BFED81306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2F7BF3-789D-704A-A90C-09349F653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A0CD7-DF8A-7045-BFC5-A3835C8C7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FEA1E-7A3F-6947-995D-22FB954C3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CF7F3-C9FB-3648-8DB8-033A83E34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30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8576C-36C4-7E42-A945-43F767454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AFBFC3-0D87-4E43-9317-9175C3611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47F5A-FE24-2A46-9756-DAAF51606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154DE-D387-5C49-B0D5-0932FEE2C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54448-3134-5849-96F9-9DBA5F234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06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0350A8-EA56-EC46-9F12-C27983138F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C195E-A5A2-7843-A47C-86A19D569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92C73-EDFC-6A43-9ADC-D83C21512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27ACF-2C68-6640-99AC-46EEA558C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1A1BE-3D19-4E43-9CF0-048358296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71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5;p5">
            <a:extLst>
              <a:ext uri="{FF2B5EF4-FFF2-40B4-BE49-F238E27FC236}">
                <a16:creationId xmlns:a16="http://schemas.microsoft.com/office/drawing/2014/main" id="{B1118386-BDA5-4AF3-AF24-A7C8D6A75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750696"/>
          </a:xfrm>
          <a:prstGeom prst="rect">
            <a:avLst/>
          </a:prstGeom>
          <a:solidFill>
            <a:srgbClr val="00BE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710" tIns="109710" rIns="109710" bIns="10971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160" dirty="0">
              <a:latin typeface="Arial" pitchFamily="34" charset="0"/>
            </a:endParaRPr>
          </a:p>
        </p:txBody>
      </p:sp>
      <p:pic>
        <p:nvPicPr>
          <p:cNvPr id="5" name="Google Shape;26;p5" descr="marco.png">
            <a:extLst>
              <a:ext uri="{FF2B5EF4-FFF2-40B4-BE49-F238E27FC236}">
                <a16:creationId xmlns:a16="http://schemas.microsoft.com/office/drawing/2014/main" id="{E9C1874A-3B0A-4DE8-9443-2A1BA872AD4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346933" y="864967"/>
            <a:ext cx="9508400" cy="8952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346933" y="1913267"/>
            <a:ext cx="9508400" cy="3706800"/>
          </a:xfrm>
          <a:prstGeom prst="rect">
            <a:avLst/>
          </a:prstGeom>
        </p:spPr>
        <p:txBody>
          <a:bodyPr spcFirstLastPara="1"/>
          <a:lstStyle>
            <a:lvl1pPr marL="548640" lvl="0" indent="-457200">
              <a:spcBef>
                <a:spcPts val="720"/>
              </a:spcBef>
              <a:spcAft>
                <a:spcPts val="0"/>
              </a:spcAft>
              <a:buSzPts val="2400"/>
              <a:buChar char="»"/>
              <a:defRPr/>
            </a:lvl1pPr>
            <a:lvl2pPr marL="1097280" lvl="1" indent="-457200">
              <a:spcBef>
                <a:spcPts val="0"/>
              </a:spcBef>
              <a:spcAft>
                <a:spcPts val="0"/>
              </a:spcAft>
              <a:buSzPts val="2400"/>
              <a:buChar char="»"/>
              <a:defRPr/>
            </a:lvl2pPr>
            <a:lvl3pPr marL="1645920" lvl="2" indent="-457200">
              <a:spcBef>
                <a:spcPts val="0"/>
              </a:spcBef>
              <a:spcAft>
                <a:spcPts val="0"/>
              </a:spcAft>
              <a:buSzPts val="2400"/>
              <a:buChar char="»"/>
              <a:defRPr/>
            </a:lvl3pPr>
            <a:lvl4pPr marL="2194560" lvl="3" indent="-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743200" lvl="4" indent="-4572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3291840" lvl="5" indent="-4572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840480" lvl="6" indent="-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389120" lvl="7" indent="-4572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937760" lvl="8" indent="-4572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29;p5">
            <a:extLst>
              <a:ext uri="{FF2B5EF4-FFF2-40B4-BE49-F238E27FC236}">
                <a16:creationId xmlns:a16="http://schemas.microsoft.com/office/drawing/2014/main" id="{CD46AE3A-A1AE-47FB-AFD3-026494A1F16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95F13-F46C-435D-961A-93EC90C19BE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7213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;p12">
            <a:extLst>
              <a:ext uri="{FF2B5EF4-FFF2-40B4-BE49-F238E27FC236}">
                <a16:creationId xmlns:a16="http://schemas.microsoft.com/office/drawing/2014/main" id="{326D75B0-A148-4854-9D0C-5690C5F59F1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0" y="1720216"/>
            <a:ext cx="12192000" cy="5141594"/>
          </a:xfrm>
          <a:prstGeom prst="rect">
            <a:avLst/>
          </a:prstGeom>
          <a:solidFill>
            <a:srgbClr val="00BE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710" tIns="109710" rIns="109710" bIns="10971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160" dirty="0">
              <a:latin typeface="Arial" pitchFamily="34" charset="0"/>
            </a:endParaRPr>
          </a:p>
        </p:txBody>
      </p:sp>
      <p:pic>
        <p:nvPicPr>
          <p:cNvPr id="3" name="Google Shape;64;p12" descr="marco.png">
            <a:extLst>
              <a:ext uri="{FF2B5EF4-FFF2-40B4-BE49-F238E27FC236}">
                <a16:creationId xmlns:a16="http://schemas.microsoft.com/office/drawing/2014/main" id="{9F81C763-2089-4235-A6DF-545FAC45F56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65;p12">
            <a:extLst>
              <a:ext uri="{FF2B5EF4-FFF2-40B4-BE49-F238E27FC236}">
                <a16:creationId xmlns:a16="http://schemas.microsoft.com/office/drawing/2014/main" id="{A23F74D7-F7EC-4C92-B5E8-5B56A8CF631D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rgbClr val="00BEF2"/>
                </a:solidFill>
              </a:defRPr>
            </a:lvl1pPr>
          </a:lstStyle>
          <a:p>
            <a:pPr>
              <a:defRPr/>
            </a:pPr>
            <a:fld id="{E59AEA84-C3CC-472A-A8E6-56D534059DB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5540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042" y="6386039"/>
            <a:ext cx="2145867" cy="355792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12064" y="6534200"/>
            <a:ext cx="4846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3A0C6F1-C470-F34C-9E15-743C7436FD6A}" type="slidenum">
              <a:rPr lang="en-US" sz="1000" smtClean="0">
                <a:solidFill>
                  <a:schemeClr val="tx1"/>
                </a:solidFill>
              </a:rPr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7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451DA-F0B9-8F47-BE95-E136C4CE9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fld id="{6DA004B9-7C92-0B43-A4EE-FA15777FDE8B}" type="datetimeFigureOut">
              <a:rPr lang="en-US" smtClean="0"/>
              <a:pPr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776D6-65BE-614E-A38C-3C146411B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26001-DD64-D944-96AA-939E1E6BB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fld id="{728C16E5-203A-FA4D-9825-46C358195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2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6D0A-F820-2047-ADD3-C989845C3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EAD28-7FBB-C14D-9298-65E93F8A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444BE-3AB3-6048-A6EA-A27219097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F117D-BCA5-CF4A-B770-FABB8C13C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BCE8C-D775-9B48-9754-6B5BE219F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63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6B8C7-FE45-F247-968C-54CEB4C5F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5139F-42FA-A74C-9DCC-6F7C9A4099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27144-FE01-964A-831D-5E8EBFCC0B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26BD8-111E-2243-A22C-9EEB5054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37ED2-8A45-0146-92D9-077D17A88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6A7E4-8760-0744-9192-D4A7AC349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31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C2DAF-F83E-214C-A82B-58E4EDF4D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402CC-77EE-B740-A04F-AC22F18F6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D29BB3-8106-1941-8C03-E2078DC4A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A7B41-C6D9-2C4B-8EAD-ECA8D2F0A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552855-C38D-7D40-B473-04BB9A97CC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13E0C8-E514-C44E-92A9-F57A0C8C4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73CB58-CC73-AC42-913A-BCFE3595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607A8D-EDD1-5142-9D97-41A019109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1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4E80E-CE32-8542-B590-D09A2E83D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71E591-F1BA-6E4E-B792-51AED120D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B5013-42E1-EF4D-BB00-90D02C77E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0B590-D7DA-2A4E-A4BA-AC97D6CAB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8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5D144F-E392-3E47-9993-93BC06C6F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3D82D6-7313-1644-8D88-8DD12C04B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0F5BC-1E24-6A49-AF1B-B579A158E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24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06998-084E-B542-BBB6-71ABD8ED1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E9BE7-A67C-1D47-ADF5-850506D6E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14D43-E1F1-114B-9934-F95F1CD17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6E4561-7D51-0E41-A146-903DE3B2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20165-B5BD-8141-BC97-4AA001F5F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31E94-BB4D-AE49-8863-A44F89040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43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E1C6A-C519-A946-A774-3366AE9C1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E545CF-4DC6-3148-B6A8-D230B88E11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302827-1303-2445-9704-47F556D4D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DCDD9-9EF6-5341-A983-9CBD2F4B7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70223E-89AF-7446-9CFF-1B78A0B12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092C3F-95C8-8146-BB56-900A397A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47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0ABA9-008F-A949-8A5F-24F7907FF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15FB7-F1B7-7D40-B24F-C051D8ECF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A75FB-70DC-9144-B8D7-5F5A37ADA7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3CC63-F977-DB40-858B-5CC358177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C87D5-F19F-824A-86F9-36B595248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12C6772C-B833-824C-9F31-935D1E864BE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2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hyperlink" Target="http://www.edtalks.io/" TargetMode="Externa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tiff"/><Relationship Id="rId18" Type="http://schemas.openxmlformats.org/officeDocument/2006/relationships/image" Target="../media/image28.png"/><Relationship Id="rId3" Type="http://schemas.openxmlformats.org/officeDocument/2006/relationships/image" Target="../media/image7.jpg"/><Relationship Id="rId21" Type="http://schemas.openxmlformats.org/officeDocument/2006/relationships/image" Target="../media/image31.png"/><Relationship Id="rId7" Type="http://schemas.microsoft.com/office/2007/relationships/hdphoto" Target="../media/hdphoto1.wdp"/><Relationship Id="rId12" Type="http://schemas.openxmlformats.org/officeDocument/2006/relationships/image" Target="../media/image22.tiff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1.tiff"/><Relationship Id="rId24" Type="http://schemas.openxmlformats.org/officeDocument/2006/relationships/image" Target="../media/image34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19.jpeg"/><Relationship Id="rId14" Type="http://schemas.openxmlformats.org/officeDocument/2006/relationships/image" Target="../media/image24.tiff"/><Relationship Id="rId2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curityinnovation.com/course-category/standard/nice/" TargetMode="External"/><Relationship Id="rId3" Type="http://schemas.openxmlformats.org/officeDocument/2006/relationships/hyperlink" Target="https://niccs.us-cert.gov/training" TargetMode="External"/><Relationship Id="rId7" Type="http://schemas.openxmlformats.org/officeDocument/2006/relationships/hyperlink" Target="https://owasp-academy.teachable.com/" TargetMode="External"/><Relationship Id="rId12" Type="http://schemas.openxmlformats.org/officeDocument/2006/relationships/image" Target="../media/image5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pcisecuritystandards.org/program_training_and_qualification/webinars" TargetMode="External"/><Relationship Id="rId11" Type="http://schemas.openxmlformats.org/officeDocument/2006/relationships/image" Target="../media/image54.png"/><Relationship Id="rId5" Type="http://schemas.openxmlformats.org/officeDocument/2006/relationships/hyperlink" Target="https://www.ftc.gov/tips-advice/business-center/small-businesses/cybersecurity" TargetMode="External"/><Relationship Id="rId10" Type="http://schemas.openxmlformats.org/officeDocument/2006/relationships/hyperlink" Target="https://community.securityinnovation.com/" TargetMode="External"/><Relationship Id="rId4" Type="http://schemas.openxmlformats.org/officeDocument/2006/relationships/hyperlink" Target="https://www.nist.gov/itl/applied-cybersecurity/nice/resources/nice-cybersecurity-workforce-framework" TargetMode="External"/><Relationship Id="rId9" Type="http://schemas.openxmlformats.org/officeDocument/2006/relationships/hyperlink" Target="https://www.securityinnovation.com/trainin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14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house.gov/presidential-actions/executive-order-americas-cybersecurity-workforce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.gov/stem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ed.gov/news/press-releases/us-secretary-education-betsy-devos-honors-two-educators-inaugural-presidential-cybersecurity-education-awar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AFF92-1176-F94F-85E6-E2D78F24F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28849"/>
            <a:ext cx="9144000" cy="892493"/>
          </a:xfrm>
        </p:spPr>
        <p:txBody>
          <a:bodyPr>
            <a:normAutofit/>
          </a:bodyPr>
          <a:lstStyle/>
          <a:p>
            <a:pPr>
              <a:lnSpc>
                <a:spcPts val="2800"/>
              </a:lnSpc>
            </a:pPr>
            <a:endParaRPr lang="en-US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9" name="Picture 8" descr="A picture containing polygon&#10;&#10;Description automatically generated">
            <a:extLst>
              <a:ext uri="{FF2B5EF4-FFF2-40B4-BE49-F238E27FC236}">
                <a16:creationId xmlns:a16="http://schemas.microsoft.com/office/drawing/2014/main" id="{993660C4-ADE3-3A40-AA7C-C56501449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10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E0D70D-AE16-BE43-A81F-76B8AF99EBBC}"/>
              </a:ext>
            </a:extLst>
          </p:cNvPr>
          <p:cNvSpPr txBox="1"/>
          <p:nvPr/>
        </p:nvSpPr>
        <p:spPr>
          <a:xfrm>
            <a:off x="855944" y="1306446"/>
            <a:ext cx="35903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Cyber Range + Remote Learning + NICE framework: Building a World-Class Workforce Development Program</a:t>
            </a:r>
            <a:endParaRPr lang="en-US" sz="3600" dirty="0">
              <a:latin typeface="Avenir Medium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E0298B-7D84-6B4C-ACEA-3C70547B714B}"/>
              </a:ext>
            </a:extLst>
          </p:cNvPr>
          <p:cNvSpPr txBox="1"/>
          <p:nvPr/>
        </p:nvSpPr>
        <p:spPr>
          <a:xfrm>
            <a:off x="6195060" y="2057400"/>
            <a:ext cx="51313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Medium" panose="02000503020000020003" pitchFamily="2" charset="0"/>
              </a:rPr>
              <a:t>Ed Adams</a:t>
            </a:r>
          </a:p>
          <a:p>
            <a:endParaRPr lang="en-US" sz="2400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r>
              <a:rPr lang="en-US" sz="2000" dirty="0">
                <a:solidFill>
                  <a:srgbClr val="831C57"/>
                </a:solidFill>
                <a:latin typeface="Avenir Medium" panose="02000503020000020003" pitchFamily="2" charset="0"/>
              </a:rPr>
              <a:t>CEO</a:t>
            </a:r>
          </a:p>
          <a:p>
            <a:r>
              <a:rPr lang="en-US" sz="2000" dirty="0"/>
              <a:t>Security Innovations</a:t>
            </a:r>
            <a:endParaRPr lang="en-US" sz="2400" dirty="0">
              <a:solidFill>
                <a:schemeClr val="bg1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677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2070A6-0F6E-3B4D-8CA8-FCBF49B8D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036" y="282818"/>
            <a:ext cx="10512862" cy="1325218"/>
          </a:xfrm>
        </p:spPr>
        <p:txBody>
          <a:bodyPr/>
          <a:lstStyle/>
          <a:p>
            <a:r>
              <a:rPr lang="en-US" dirty="0"/>
              <a:t>About Ed Adams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036" y="1443788"/>
            <a:ext cx="10512862" cy="4350205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CEO, Security Innovation Inc.</a:t>
            </a:r>
          </a:p>
          <a:p>
            <a:pPr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Host of Ed TALKS: 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www.edtalks.io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Director, ICMCP</a:t>
            </a:r>
          </a:p>
          <a:p>
            <a:pPr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Fellow, Ponemon Institute</a:t>
            </a:r>
          </a:p>
          <a:p>
            <a:pPr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Privacy by Design Ambassador, Canada</a:t>
            </a:r>
          </a:p>
          <a:p>
            <a:pPr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Mechanical Engineer, Software Engineer</a:t>
            </a:r>
          </a:p>
          <a:p>
            <a:pPr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younger days, built non-lethal weapons 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systems for government &amp; law enforcement</a:t>
            </a:r>
          </a:p>
          <a:p>
            <a:pPr marL="0" indent="0">
              <a:buNone/>
            </a:pPr>
            <a:endParaRPr lang="en-US" sz="2400" dirty="0">
              <a:solidFill>
                <a:srgbClr val="7F7F7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B9307-E851-BA43-92E3-7F06354A0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313" y="1786"/>
            <a:ext cx="4158687" cy="6856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B968C4-A2E4-4D4E-8768-F195919578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347" y="5324864"/>
            <a:ext cx="1555839" cy="1191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DB57C9-45F1-C245-A330-5146FDF800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9740" y="5063050"/>
            <a:ext cx="1613124" cy="1613124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778BB4B-13C6-214D-8900-C8B29ED961B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8266" y="5156267"/>
            <a:ext cx="1166880" cy="238767"/>
          </a:xfrm>
          <a:prstGeom prst="rect">
            <a:avLst/>
          </a:prstGeom>
        </p:spPr>
      </p:pic>
      <p:pic>
        <p:nvPicPr>
          <p:cNvPr id="12" name="Picture 4" descr="EdTALKS">
            <a:extLst>
              <a:ext uri="{FF2B5EF4-FFF2-40B4-BE49-F238E27FC236}">
                <a16:creationId xmlns:a16="http://schemas.microsoft.com/office/drawing/2014/main" id="{F318642A-4AED-4F4D-A40E-8C71D6698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8049" y="5395034"/>
            <a:ext cx="1006029" cy="10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4E5D62-4C70-D349-9487-5AB279F53118}"/>
              </a:ext>
            </a:extLst>
          </p:cNvPr>
          <p:cNvSpPr txBox="1"/>
          <p:nvPr/>
        </p:nvSpPr>
        <p:spPr>
          <a:xfrm>
            <a:off x="5749720" y="6399175"/>
            <a:ext cx="1147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8A00"/>
                </a:solidFill>
              </a:rPr>
              <a:t>www.edtalks.io</a:t>
            </a:r>
          </a:p>
        </p:txBody>
      </p:sp>
    </p:spTree>
    <p:extLst>
      <p:ext uri="{BB962C8B-B14F-4D97-AF65-F5344CB8AC3E}">
        <p14:creationId xmlns:p14="http://schemas.microsoft.com/office/powerpoint/2010/main" val="530306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6D234F7-47B8-324F-B03F-2AEE795BA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8829" y="444151"/>
            <a:ext cx="10515600" cy="777875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About Security Innovation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1563" y="1447874"/>
            <a:ext cx="10321413" cy="4619420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  <a:spcAft>
                <a:spcPts val="400"/>
              </a:spcAft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Securing software in challenging places….</a:t>
            </a:r>
          </a:p>
          <a:p>
            <a:pPr marL="0" indent="0">
              <a:spcAft>
                <a:spcPts val="200"/>
              </a:spcAft>
              <a:buNone/>
            </a:pPr>
            <a:endParaRPr lang="en-US" sz="2400" dirty="0"/>
          </a:p>
          <a:p>
            <a:pPr>
              <a:spcBef>
                <a:spcPts val="4133"/>
              </a:spcBef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Open Sans" charset="0"/>
                <a:cs typeface="Arial" panose="020B0604020202020204" pitchFamily="34" charset="0"/>
              </a:rPr>
              <a:t>Helping clients get smarter about software security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Open Sans" charset="0"/>
              <a:cs typeface="Open Sans" charset="0"/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EFEE380B-D4DA-EA41-9BE8-887C6C177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307" y="3451074"/>
            <a:ext cx="6236164" cy="169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225425" indent="-225425" algn="l" rtl="0" eaLnBrk="1" fontAlgn="base" hangingPunct="1">
              <a:lnSpc>
                <a:spcPct val="95000"/>
              </a:lnSpc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•"/>
              <a:defRPr sz="2100" b="1">
                <a:solidFill>
                  <a:srgbClr val="2B98C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5000"/>
              </a:lnSpc>
              <a:spcBef>
                <a:spcPct val="45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67"/>
              </a:spcAft>
              <a:buClr>
                <a:srgbClr val="B75A0D"/>
              </a:buClr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Assessment:</a:t>
            </a:r>
            <a:r>
              <a:rPr lang="en-US" sz="2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show me the gaps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67"/>
              </a:spcAft>
              <a:buClr>
                <a:schemeClr val="accent6">
                  <a:lumMod val="50000"/>
                </a:schemeClr>
              </a:buClr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Standards:</a:t>
            </a:r>
            <a:r>
              <a:rPr lang="en-US" sz="2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set goals and make it easy</a:t>
            </a:r>
          </a:p>
          <a:p>
            <a:pPr marL="533373" indent="-533373">
              <a:lnSpc>
                <a:spcPct val="110000"/>
              </a:lnSpc>
              <a:spcBef>
                <a:spcPts val="0"/>
              </a:spcBef>
              <a:buClr>
                <a:srgbClr val="749659"/>
              </a:buClr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Training: </a:t>
            </a:r>
            <a:r>
              <a:rPr lang="en-US" sz="2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enable me to make good decisions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918A1B-1409-7849-BDC1-F8188D604EBD}"/>
              </a:ext>
            </a:extLst>
          </p:cNvPr>
          <p:cNvGrpSpPr/>
          <p:nvPr/>
        </p:nvGrpSpPr>
        <p:grpSpPr>
          <a:xfrm>
            <a:off x="1944332" y="3555013"/>
            <a:ext cx="243840" cy="1170852"/>
            <a:chOff x="745049" y="3788333"/>
            <a:chExt cx="182880" cy="878138"/>
          </a:xfrm>
        </p:grpSpPr>
        <p:pic>
          <p:nvPicPr>
            <p:cNvPr id="27" name="Picture 26" descr="9376-AssessmentIcon.png">
              <a:extLst>
                <a:ext uri="{FF2B5EF4-FFF2-40B4-BE49-F238E27FC236}">
                  <a16:creationId xmlns:a16="http://schemas.microsoft.com/office/drawing/2014/main" id="{6C422A7C-C050-1248-B8C1-432D62791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049" y="3788333"/>
              <a:ext cx="174490" cy="1828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Picture 27" descr="9376-StandardsIcon.png">
              <a:extLst>
                <a:ext uri="{FF2B5EF4-FFF2-40B4-BE49-F238E27FC236}">
                  <a16:creationId xmlns:a16="http://schemas.microsoft.com/office/drawing/2014/main" id="{428A2ABE-ADC3-834F-A718-22B7D2DD0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049" y="4131322"/>
              <a:ext cx="182880" cy="19167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9" name="Picture 28" descr="9376-EducationIcon.png">
              <a:extLst>
                <a:ext uri="{FF2B5EF4-FFF2-40B4-BE49-F238E27FC236}">
                  <a16:creationId xmlns:a16="http://schemas.microsoft.com/office/drawing/2014/main" id="{50120BB8-7713-194F-B04A-93E39BBCF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049" y="4474798"/>
              <a:ext cx="182880" cy="19167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F3E8221-4436-CF49-9D0F-E8255CFBE5D9}"/>
              </a:ext>
            </a:extLst>
          </p:cNvPr>
          <p:cNvGrpSpPr/>
          <p:nvPr/>
        </p:nvGrpSpPr>
        <p:grpSpPr>
          <a:xfrm>
            <a:off x="1919491" y="2008856"/>
            <a:ext cx="6442775" cy="623387"/>
            <a:chOff x="1299130" y="1405184"/>
            <a:chExt cx="5014959" cy="49180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8508" y="1456315"/>
              <a:ext cx="286519" cy="3895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3173" y="1475627"/>
              <a:ext cx="350916" cy="35091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2498" y="1448357"/>
              <a:ext cx="247838" cy="4054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1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5948" y="1464134"/>
              <a:ext cx="373011" cy="37390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9130" y="1450656"/>
              <a:ext cx="535167" cy="40085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9238" y="1405184"/>
              <a:ext cx="739049" cy="49180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8062" y="1484856"/>
              <a:ext cx="593675" cy="33245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0056724-D9DF-634F-AFB9-387F578B0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04547" y="1495585"/>
              <a:ext cx="319304" cy="3110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5E8956-A26B-F049-ABDC-101CFD2B35D8}"/>
              </a:ext>
            </a:extLst>
          </p:cNvPr>
          <p:cNvGrpSpPr/>
          <p:nvPr/>
        </p:nvGrpSpPr>
        <p:grpSpPr>
          <a:xfrm>
            <a:off x="1622793" y="5137451"/>
            <a:ext cx="1463039" cy="1341120"/>
            <a:chOff x="547607" y="4746081"/>
            <a:chExt cx="1262246" cy="118466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000422B-6E8B-D841-8593-0D16BDBDCAEB}"/>
                </a:ext>
              </a:extLst>
            </p:cNvPr>
            <p:cNvSpPr/>
            <p:nvPr/>
          </p:nvSpPr>
          <p:spPr>
            <a:xfrm>
              <a:off x="547607" y="4746081"/>
              <a:ext cx="1262246" cy="1184664"/>
            </a:xfrm>
            <a:prstGeom prst="ellipse">
              <a:avLst/>
            </a:prstGeom>
            <a:solidFill>
              <a:schemeClr val="bg1"/>
            </a:solidFill>
            <a:ln w="142875">
              <a:solidFill>
                <a:srgbClr val="FFFFFF">
                  <a:alpha val="41176"/>
                </a:srgbClr>
              </a:solidFill>
            </a:ln>
            <a:effectLst>
              <a:outerShdw blurRad="63500" sx="97000" sy="97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6FF75A-3B90-E640-A63E-73F15154C02D}"/>
                </a:ext>
              </a:extLst>
            </p:cNvPr>
            <p:cNvSpPr txBox="1"/>
            <p:nvPr/>
          </p:nvSpPr>
          <p:spPr>
            <a:xfrm>
              <a:off x="636821" y="4854823"/>
              <a:ext cx="1085932" cy="91541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Over</a:t>
              </a:r>
            </a:p>
            <a:p>
              <a:pPr algn="ctr"/>
              <a:r>
                <a:rPr lang="en-US" sz="2400" dirty="0">
                  <a:solidFill>
                    <a:srgbClr val="1B81C1"/>
                  </a:solidFill>
                  <a:latin typeface="+mj-lt"/>
                </a:rPr>
                <a:t>3 Million</a:t>
              </a:r>
            </a:p>
            <a:p>
              <a:pPr algn="ctr"/>
              <a:r>
                <a:rPr lang="en-US" sz="18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Users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BABED3-F406-F641-B395-41CA64BB2B43}"/>
              </a:ext>
            </a:extLst>
          </p:cNvPr>
          <p:cNvGrpSpPr/>
          <p:nvPr/>
        </p:nvGrpSpPr>
        <p:grpSpPr>
          <a:xfrm>
            <a:off x="4039762" y="5117572"/>
            <a:ext cx="1463040" cy="1341120"/>
            <a:chOff x="5009764" y="4730051"/>
            <a:chExt cx="1332992" cy="126890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9FC5C9F-59B0-414B-B4F8-0FBA9E30A3BC}"/>
                </a:ext>
              </a:extLst>
            </p:cNvPr>
            <p:cNvSpPr/>
            <p:nvPr/>
          </p:nvSpPr>
          <p:spPr>
            <a:xfrm>
              <a:off x="5009764" y="4730051"/>
              <a:ext cx="1332992" cy="1268906"/>
            </a:xfrm>
            <a:prstGeom prst="ellipse">
              <a:avLst/>
            </a:prstGeom>
            <a:solidFill>
              <a:schemeClr val="bg1"/>
            </a:solidFill>
            <a:ln w="142875">
              <a:solidFill>
                <a:srgbClr val="FFFFFF">
                  <a:alpha val="41176"/>
                </a:srgbClr>
              </a:solidFill>
            </a:ln>
            <a:effectLst>
              <a:outerShdw blurRad="63500" sx="97000" sy="97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5C84FD-49A3-DC46-B825-83894F2CEFD0}"/>
                </a:ext>
              </a:extLst>
            </p:cNvPr>
            <p:cNvSpPr txBox="1"/>
            <p:nvPr/>
          </p:nvSpPr>
          <p:spPr>
            <a:xfrm>
              <a:off x="5185403" y="4905876"/>
              <a:ext cx="1047189" cy="98050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Authored </a:t>
              </a:r>
            </a:p>
            <a:p>
              <a:pPr algn="ctr"/>
              <a:r>
                <a:rPr lang="en-US" sz="2400" dirty="0">
                  <a:solidFill>
                    <a:srgbClr val="1B81C1"/>
                  </a:solidFill>
                  <a:latin typeface="+mj-lt"/>
                </a:rPr>
                <a:t>18</a:t>
              </a:r>
            </a:p>
            <a:p>
              <a:pPr algn="ctr"/>
              <a:r>
                <a:rPr lang="en-US" sz="18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Books</a:t>
              </a:r>
              <a:endParaRPr lang="en-US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909577-00BE-304D-8EB1-DBCB105CFA6C}"/>
              </a:ext>
            </a:extLst>
          </p:cNvPr>
          <p:cNvGrpSpPr/>
          <p:nvPr/>
        </p:nvGrpSpPr>
        <p:grpSpPr>
          <a:xfrm>
            <a:off x="6456490" y="5151945"/>
            <a:ext cx="1463040" cy="1341120"/>
            <a:chOff x="7172624" y="4739595"/>
            <a:chExt cx="1285386" cy="126890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B62F3B6-6204-3341-A4A0-A9A29438A52B}"/>
                </a:ext>
              </a:extLst>
            </p:cNvPr>
            <p:cNvSpPr/>
            <p:nvPr/>
          </p:nvSpPr>
          <p:spPr>
            <a:xfrm>
              <a:off x="7172624" y="4739595"/>
              <a:ext cx="1285386" cy="1268906"/>
            </a:xfrm>
            <a:prstGeom prst="ellipse">
              <a:avLst/>
            </a:prstGeom>
            <a:solidFill>
              <a:schemeClr val="bg1"/>
            </a:solidFill>
            <a:ln w="142875">
              <a:solidFill>
                <a:srgbClr val="FFFFFF">
                  <a:alpha val="41176"/>
                </a:srgbClr>
              </a:solidFill>
            </a:ln>
            <a:effectLst>
              <a:outerShdw blurRad="63500" sx="97000" sy="97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DB4A2AE-B3DD-4C40-8088-17F8BF731D6E}"/>
                </a:ext>
              </a:extLst>
            </p:cNvPr>
            <p:cNvSpPr txBox="1"/>
            <p:nvPr/>
          </p:nvSpPr>
          <p:spPr>
            <a:xfrm>
              <a:off x="7222963" y="4826110"/>
              <a:ext cx="1184707" cy="98050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Named</a:t>
              </a:r>
              <a:endParaRPr lang="en-US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pPr algn="ctr"/>
              <a:r>
                <a:rPr lang="en-US" sz="2400" dirty="0">
                  <a:solidFill>
                    <a:srgbClr val="1B81C1"/>
                  </a:solidFill>
                  <a:latin typeface="+mj-lt"/>
                </a:rPr>
                <a:t>6x</a:t>
              </a:r>
            </a:p>
            <a:p>
              <a:pPr algn="ctr"/>
              <a:r>
                <a:rPr lang="en-US" sz="18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Gartner MQ</a:t>
              </a:r>
              <a:endParaRPr lang="en-US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E17AB795-47DD-F048-A407-6ACCA9BE4E0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3189" y="2442826"/>
            <a:ext cx="1124467" cy="19226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4E6BD98-64E6-324C-B616-4C7BDB6D3C6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895" y="3416540"/>
            <a:ext cx="890931" cy="19724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340642-4F21-6F41-9DA7-F94F7E67E65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7878" y="3853338"/>
            <a:ext cx="763655" cy="2687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ABEC25A-B5FC-6741-B4BC-EFB3079F493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9207" y="4724487"/>
            <a:ext cx="480240" cy="4876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2AB821D-E98F-DE49-BBAA-77F4904A3AB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5996" y="1301367"/>
            <a:ext cx="653349" cy="2540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FE535CA-F674-B34D-A02A-55C26364BD9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67"/>
          <a:stretch/>
        </p:blipFill>
        <p:spPr>
          <a:xfrm>
            <a:off x="10402690" y="4383736"/>
            <a:ext cx="865476" cy="20714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5811B94-8437-C749-B14F-B3F28B1ED4FD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783" y="1812550"/>
            <a:ext cx="685803" cy="34507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1A5DD07-DD4C-5847-A3C9-94DEC148AAF9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2031" y="2873100"/>
            <a:ext cx="1041008" cy="278725"/>
          </a:xfrm>
          <a:prstGeom prst="rect">
            <a:avLst/>
          </a:prstGeom>
        </p:spPr>
      </p:pic>
      <p:pic>
        <p:nvPicPr>
          <p:cNvPr id="42" name="Picture 41" descr="royal-caribbean-logo.png">
            <a:extLst>
              <a:ext uri="{FF2B5EF4-FFF2-40B4-BE49-F238E27FC236}">
                <a16:creationId xmlns:a16="http://schemas.microsoft.com/office/drawing/2014/main" id="{FF75EBDD-716E-2145-8CD7-AA041955F04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7867" y="840692"/>
            <a:ext cx="879439" cy="21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47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E9371BE-0F2A-7D45-A5B7-B5922F0A5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E50D00-3880-8848-974F-7AD7361F9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Recent Research from The Ponemon Institute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1E3F0BCB-01AF-D746-9AC0-803BB6625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90688"/>
            <a:ext cx="4575881" cy="367214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9E4D-AECD-434C-8563-D78959C4B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5255" y="1825625"/>
            <a:ext cx="6054810" cy="4351338"/>
          </a:xfr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sz="2400" dirty="0"/>
              <a:t>Assessed programs on 17 key elements</a:t>
            </a:r>
          </a:p>
          <a:p>
            <a:r>
              <a:rPr lang="en-US" sz="2400" dirty="0"/>
              <a:t>Measures Security Effectiveness Score (SES)</a:t>
            </a:r>
          </a:p>
          <a:p>
            <a:pPr lvl="1"/>
            <a:r>
              <a:rPr lang="en-US" sz="2100" dirty="0"/>
              <a:t>High SES Score Correlates to Less </a:t>
            </a:r>
            <a:r>
              <a:rPr lang="en-US" sz="2100" i="1" dirty="0">
                <a:solidFill>
                  <a:srgbClr val="FF0000"/>
                </a:solidFill>
              </a:rPr>
              <a:t>Mean Time to Find &amp; Fix </a:t>
            </a:r>
            <a:r>
              <a:rPr lang="en-US" sz="2100" dirty="0"/>
              <a:t>and </a:t>
            </a:r>
            <a:r>
              <a:rPr lang="en-US" sz="2100" i="1" dirty="0">
                <a:solidFill>
                  <a:srgbClr val="FF0000"/>
                </a:solidFill>
              </a:rPr>
              <a:t>Data Breaches </a:t>
            </a:r>
          </a:p>
          <a:p>
            <a:r>
              <a:rPr lang="en-US" sz="2400" dirty="0"/>
              <a:t>Some training practices proven more effective than others</a:t>
            </a:r>
          </a:p>
          <a:p>
            <a:endParaRPr lang="en-US" sz="2600" dirty="0"/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7D1F6F-621D-7248-B679-BFDC3BAEFE6F}"/>
              </a:ext>
            </a:extLst>
          </p:cNvPr>
          <p:cNvSpPr/>
          <p:nvPr/>
        </p:nvSpPr>
        <p:spPr>
          <a:xfrm>
            <a:off x="838200" y="6158011"/>
            <a:ext cx="108018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web.securityinnovation.com</a:t>
            </a:r>
            <a:r>
              <a:rPr lang="en-US" sz="1400" dirty="0"/>
              <a:t>/</a:t>
            </a:r>
            <a:r>
              <a:rPr lang="en-US" sz="1400" dirty="0" err="1"/>
              <a:t>ponemon</a:t>
            </a:r>
            <a:r>
              <a:rPr lang="en-US" sz="1400" dirty="0"/>
              <a:t>-cybersecurity-training-benchmarks</a:t>
            </a:r>
          </a:p>
        </p:txBody>
      </p:sp>
    </p:spTree>
    <p:extLst>
      <p:ext uri="{BB962C8B-B14F-4D97-AF65-F5344CB8AC3E}">
        <p14:creationId xmlns:p14="http://schemas.microsoft.com/office/powerpoint/2010/main" val="2171852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2ECF47B-632E-4941-AB91-5A6ED3F22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ADEFA5-E9D8-B040-AD4B-5F2E865E3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0" y="270855"/>
            <a:ext cx="10515600" cy="1325563"/>
          </a:xfrm>
        </p:spPr>
        <p:txBody>
          <a:bodyPr/>
          <a:lstStyle/>
          <a:p>
            <a:r>
              <a:rPr lang="en-US" dirty="0"/>
              <a:t>17 Elements (aka “best practices)</a:t>
            </a: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294D2C5-1D83-5243-8716-D75E2ADFD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144" y="1690688"/>
            <a:ext cx="6621856" cy="4365321"/>
          </a:xfrm>
          <a:prstGeom prst="rect">
            <a:avLst/>
          </a:prstGeom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A132DB-F4EC-2844-8EF9-D1514B2BF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0" y="1596418"/>
            <a:ext cx="4798624" cy="445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25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6DABE5C-4384-EF48-8C1A-4122927EA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4203D70-E371-41B8-9B8C-7F89A286C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405"/>
            <a:ext cx="10515600" cy="1012739"/>
          </a:xfrm>
        </p:spPr>
        <p:txBody>
          <a:bodyPr>
            <a:noAutofit/>
          </a:bodyPr>
          <a:lstStyle/>
          <a:p>
            <a:r>
              <a:rPr lang="en-US" sz="3600" dirty="0"/>
              <a:t>Training Benchmarks -  What’s Most Effective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8F08F5-362D-4AC0-9260-3A10F79A2D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976" y="1885632"/>
            <a:ext cx="4693085" cy="5268994"/>
          </a:xfrm>
        </p:spPr>
        <p:txBody>
          <a:bodyPr/>
          <a:lstStyle/>
          <a:p>
            <a:pPr lvl="1"/>
            <a:r>
              <a:rPr lang="en-US" dirty="0"/>
              <a:t>1 = low effectiveness</a:t>
            </a:r>
          </a:p>
          <a:p>
            <a:pPr lvl="1"/>
            <a:r>
              <a:rPr lang="en-US" dirty="0"/>
              <a:t>10 = high effectiveness</a:t>
            </a:r>
          </a:p>
          <a:p>
            <a:pPr marL="11113" lvl="1" indent="0">
              <a:buNone/>
            </a:pPr>
            <a:endParaRPr lang="en-US" b="1" dirty="0"/>
          </a:p>
          <a:p>
            <a:pPr marL="11113" lvl="1" indent="0" algn="ctr">
              <a:lnSpc>
                <a:spcPct val="120000"/>
              </a:lnSpc>
              <a:spcAft>
                <a:spcPts val="500"/>
              </a:spcAft>
              <a:buNone/>
            </a:pPr>
            <a:r>
              <a:rPr lang="en-US" b="1" dirty="0">
                <a:solidFill>
                  <a:srgbClr val="FF0000"/>
                </a:solidFill>
              </a:rPr>
              <a:t>Realistic Simulation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and 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Training Tied to Job Role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dirty="0"/>
              <a:t>are most effective 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6733B6-F875-794B-81E3-DC3FDF6739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7720" y="1253144"/>
            <a:ext cx="7126637" cy="5604856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2BE39E-F31D-9A4D-98E9-296C225398C4}"/>
              </a:ext>
            </a:extLst>
          </p:cNvPr>
          <p:cNvSpPr/>
          <p:nvPr/>
        </p:nvSpPr>
        <p:spPr>
          <a:xfrm>
            <a:off x="5560542" y="1404864"/>
            <a:ext cx="6413156" cy="5773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5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1A2D122-A799-F84E-B2A4-101268215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2AD428A-5BE7-D340-AB7F-53FACE699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77" y="201579"/>
            <a:ext cx="10515600" cy="728714"/>
          </a:xfrm>
        </p:spPr>
        <p:txBody>
          <a:bodyPr/>
          <a:lstStyle/>
          <a:p>
            <a:r>
              <a:rPr lang="en-US" dirty="0"/>
              <a:t>Cyber Ranges – old and new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57F96C31-BF86-3F41-8357-74E4DFD5AE97}"/>
              </a:ext>
            </a:extLst>
          </p:cNvPr>
          <p:cNvSpPr/>
          <p:nvPr/>
        </p:nvSpPr>
        <p:spPr>
          <a:xfrm rot="20732680">
            <a:off x="5224787" y="3768717"/>
            <a:ext cx="1068779" cy="477020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VS.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9218D0-BA54-E04E-87C4-632DF2713E76}"/>
              </a:ext>
            </a:extLst>
          </p:cNvPr>
          <p:cNvCxnSpPr>
            <a:cxnSpLocks/>
          </p:cNvCxnSpPr>
          <p:nvPr/>
        </p:nvCxnSpPr>
        <p:spPr>
          <a:xfrm>
            <a:off x="5759176" y="1551505"/>
            <a:ext cx="0" cy="20116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0DC8C2-8C0D-2544-9635-B3C7F2E47517}"/>
              </a:ext>
            </a:extLst>
          </p:cNvPr>
          <p:cNvCxnSpPr>
            <a:cxnSpLocks/>
          </p:cNvCxnSpPr>
          <p:nvPr/>
        </p:nvCxnSpPr>
        <p:spPr>
          <a:xfrm>
            <a:off x="5759176" y="4451271"/>
            <a:ext cx="0" cy="173736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ECF2BA5-6F24-FE40-AEC6-41036E907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81" y="1507673"/>
            <a:ext cx="3169348" cy="1606493"/>
          </a:xfrm>
          <a:prstGeom prst="rect">
            <a:avLst/>
          </a:prstGeom>
        </p:spPr>
      </p:pic>
      <p:pic>
        <p:nvPicPr>
          <p:cNvPr id="26" name="Google Shape;181;p23">
            <a:extLst>
              <a:ext uri="{FF2B5EF4-FFF2-40B4-BE49-F238E27FC236}">
                <a16:creationId xmlns:a16="http://schemas.microsoft.com/office/drawing/2014/main" id="{8A7F8599-4CE9-034F-A3F7-6733F7AECF3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8401" y="2211091"/>
            <a:ext cx="3055301" cy="196711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E4F6302-9601-894F-BF54-0111E915ECC5}"/>
              </a:ext>
            </a:extLst>
          </p:cNvPr>
          <p:cNvSpPr txBox="1"/>
          <p:nvPr/>
        </p:nvSpPr>
        <p:spPr>
          <a:xfrm>
            <a:off x="433952" y="4290968"/>
            <a:ext cx="5207425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Heavy hardware requirements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Network and infrastructure focus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Massive configuration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Gamified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A3B083-A076-634E-A694-AD3E892C50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097" y="1462920"/>
            <a:ext cx="2525776" cy="20116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BD99E5-1FC8-1F40-95AA-B80112B0A9C2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88121" y="1837402"/>
            <a:ext cx="3707590" cy="216982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lc="http://schemas.openxmlformats.org/drawingml/2006/lockedCanvas" xmlns:mo="http://schemas.microsoft.com/office/mac/office/2008/main" xmlns:mv="urn:schemas-microsoft-com:mac:vml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736DC6D-2332-214A-8F27-E411D0EFB9E7}"/>
              </a:ext>
            </a:extLst>
          </p:cNvPr>
          <p:cNvSpPr txBox="1"/>
          <p:nvPr/>
        </p:nvSpPr>
        <p:spPr>
          <a:xfrm>
            <a:off x="6279160" y="4290967"/>
            <a:ext cx="5282571" cy="289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Light weight – no hardware/software to install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Focus on modern tech stack environment (application, database, system, mobile, cloud)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Instant access and minutes to set up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Real-world simulated environment</a:t>
            </a:r>
          </a:p>
          <a:p>
            <a:pPr>
              <a:lnSpc>
                <a:spcPct val="130000"/>
              </a:lnSpc>
            </a:pPr>
            <a:endParaRPr lang="en-US" dirty="0">
              <a:latin typeface="Avenir" panose="02000503020000020003" pitchFamily="2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dirty="0">
              <a:latin typeface="Avenir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184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CE73C43-6ABE-914F-890C-6A7E8A5C3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A8DE5D-BA0B-3544-8770-85275DE207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8467"/>
            <a:ext cx="7222067" cy="6858000"/>
          </a:xfrm>
          <a:custGeom>
            <a:avLst/>
            <a:gdLst>
              <a:gd name="connsiteX0" fmla="*/ 0 w 5416550"/>
              <a:gd name="connsiteY0" fmla="*/ 0 h 5143500"/>
              <a:gd name="connsiteX1" fmla="*/ 5416550 w 5416550"/>
              <a:gd name="connsiteY1" fmla="*/ 12700 h 5143500"/>
              <a:gd name="connsiteX2" fmla="*/ 2273300 w 5416550"/>
              <a:gd name="connsiteY2" fmla="*/ 5143500 h 5143500"/>
              <a:gd name="connsiteX3" fmla="*/ 0 w 541655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6550" h="5143500">
                <a:moveTo>
                  <a:pt x="0" y="0"/>
                </a:moveTo>
                <a:lnTo>
                  <a:pt x="5416550" y="12700"/>
                </a:lnTo>
                <a:lnTo>
                  <a:pt x="2273300" y="5143500"/>
                </a:lnTo>
                <a:lnTo>
                  <a:pt x="0" y="5143500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1BF4980-69A1-FD4D-AF3C-86D2EC335AD9}"/>
              </a:ext>
            </a:extLst>
          </p:cNvPr>
          <p:cNvGrpSpPr/>
          <p:nvPr/>
        </p:nvGrpSpPr>
        <p:grpSpPr>
          <a:xfrm>
            <a:off x="4984987" y="2890820"/>
            <a:ext cx="5869919" cy="752875"/>
            <a:chOff x="5460639" y="2162997"/>
            <a:chExt cx="5869919" cy="75287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E6F7517-5A86-6247-BD92-CFF308696CD8}"/>
                </a:ext>
              </a:extLst>
            </p:cNvPr>
            <p:cNvSpPr/>
            <p:nvPr/>
          </p:nvSpPr>
          <p:spPr>
            <a:xfrm>
              <a:off x="5460639" y="2250659"/>
              <a:ext cx="633520" cy="6335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42DD12-FD19-694A-8BAA-360D14F8E0AA}"/>
                </a:ext>
              </a:extLst>
            </p:cNvPr>
            <p:cNvSpPr txBox="1"/>
            <p:nvPr/>
          </p:nvSpPr>
          <p:spPr>
            <a:xfrm>
              <a:off x="6094619" y="2162997"/>
              <a:ext cx="27524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5B9BD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Talent Identification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8B5C5A-6C25-9041-BAE3-80B5E495891C}"/>
                </a:ext>
              </a:extLst>
            </p:cNvPr>
            <p:cNvSpPr txBox="1"/>
            <p:nvPr/>
          </p:nvSpPr>
          <p:spPr>
            <a:xfrm>
              <a:off x="6095541" y="2413299"/>
              <a:ext cx="5235017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dirty="0">
                  <a:latin typeface="Calibri" panose="020F0502020204030204" pitchFamily="34" charset="0"/>
                  <a:cs typeface="Calibri" panose="020F0502020204030204" pitchFamily="34" charset="0"/>
                </a:rPr>
                <a:t>Hidden talents wait to be found! Hands on engagements help highlight those talents in ways traditional methods don’t.  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DE52611-F4BE-0348-AE1E-AEE7AAC33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3779" y="2388613"/>
              <a:ext cx="381648" cy="39357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692175-9ED4-8D46-AB89-176C5B671A74}"/>
              </a:ext>
            </a:extLst>
          </p:cNvPr>
          <p:cNvGrpSpPr/>
          <p:nvPr/>
        </p:nvGrpSpPr>
        <p:grpSpPr>
          <a:xfrm>
            <a:off x="4351467" y="4026726"/>
            <a:ext cx="6183069" cy="752875"/>
            <a:chOff x="4280215" y="3847001"/>
            <a:chExt cx="6183069" cy="75287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6892323-9176-7B40-9713-E747BBA00F94}"/>
                </a:ext>
              </a:extLst>
            </p:cNvPr>
            <p:cNvSpPr/>
            <p:nvPr/>
          </p:nvSpPr>
          <p:spPr>
            <a:xfrm>
              <a:off x="4280215" y="3934663"/>
              <a:ext cx="633520" cy="6335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3084FC6-C93A-E941-8DAD-F8CCC3624CA2}"/>
                </a:ext>
              </a:extLst>
            </p:cNvPr>
            <p:cNvSpPr txBox="1"/>
            <p:nvPr/>
          </p:nvSpPr>
          <p:spPr>
            <a:xfrm>
              <a:off x="4914195" y="3847001"/>
              <a:ext cx="28428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5B9BD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Skill Shortage Intelligence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1323691-0D1E-E847-BB61-E90A615EF336}"/>
                </a:ext>
              </a:extLst>
            </p:cNvPr>
            <p:cNvSpPr txBox="1"/>
            <p:nvPr/>
          </p:nvSpPr>
          <p:spPr>
            <a:xfrm>
              <a:off x="4915116" y="4097303"/>
              <a:ext cx="5548168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dirty="0">
                  <a:latin typeface="Calibri" panose="020F0502020204030204" pitchFamily="34" charset="0"/>
                  <a:cs typeface="Calibri" panose="020F0502020204030204" pitchFamily="34" charset="0"/>
                </a:rPr>
                <a:t>Identification of team member skills in a discrete and constructive way allows for quicker focus on additional training and education.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1F4E7FE-6B9D-734F-86D3-11532B15E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26" y="4084843"/>
              <a:ext cx="368697" cy="34309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CD33B15-BEA2-5049-A5A9-F838AB2B7EC7}"/>
              </a:ext>
            </a:extLst>
          </p:cNvPr>
          <p:cNvGrpSpPr/>
          <p:nvPr/>
        </p:nvGrpSpPr>
        <p:grpSpPr>
          <a:xfrm>
            <a:off x="3578493" y="5292743"/>
            <a:ext cx="6183069" cy="752874"/>
            <a:chOff x="3558375" y="5136623"/>
            <a:chExt cx="6183069" cy="75287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53D8910-D6C3-2E44-AC49-FCB30CEF4B3D}"/>
                </a:ext>
              </a:extLst>
            </p:cNvPr>
            <p:cNvSpPr/>
            <p:nvPr/>
          </p:nvSpPr>
          <p:spPr>
            <a:xfrm>
              <a:off x="3558375" y="5224284"/>
              <a:ext cx="633520" cy="6335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53D11C-C2AD-2A46-915F-0F74FD67660C}"/>
                </a:ext>
              </a:extLst>
            </p:cNvPr>
            <p:cNvSpPr txBox="1"/>
            <p:nvPr/>
          </p:nvSpPr>
          <p:spPr>
            <a:xfrm>
              <a:off x="4192355" y="5136623"/>
              <a:ext cx="28428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5B9BD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Tailored Training Plan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ED21BE7-83B2-264B-AF54-6606E50A6FE3}"/>
                </a:ext>
              </a:extLst>
            </p:cNvPr>
            <p:cNvSpPr txBox="1"/>
            <p:nvPr/>
          </p:nvSpPr>
          <p:spPr>
            <a:xfrm>
              <a:off x="4193276" y="5386924"/>
              <a:ext cx="5548168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dirty="0">
                  <a:latin typeface="Calibri" panose="020F0502020204030204" pitchFamily="34" charset="0"/>
                  <a:cs typeface="Calibri" panose="020F0502020204030204" pitchFamily="34" charset="0"/>
                </a:rPr>
                <a:t>The resulting insight provides data necessary to streamline supplementary training and ensure users only take courses they need. 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D7C5D09-8182-E64C-82FE-B8193539D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7381" y="5344845"/>
              <a:ext cx="419809" cy="37250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797938-CF3C-1242-89C8-F4227424FA7A}"/>
              </a:ext>
            </a:extLst>
          </p:cNvPr>
          <p:cNvGrpSpPr/>
          <p:nvPr/>
        </p:nvGrpSpPr>
        <p:grpSpPr>
          <a:xfrm>
            <a:off x="5737659" y="1565257"/>
            <a:ext cx="6141307" cy="967293"/>
            <a:chOff x="5083913" y="2758528"/>
            <a:chExt cx="6141307" cy="967293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53EC12F-F47E-DF48-BB70-8B6237219CEF}"/>
                </a:ext>
              </a:extLst>
            </p:cNvPr>
            <p:cNvSpPr/>
            <p:nvPr/>
          </p:nvSpPr>
          <p:spPr>
            <a:xfrm>
              <a:off x="5083913" y="2849424"/>
              <a:ext cx="633520" cy="6335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DECB20B-B055-9A46-9276-C6F4D1564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882" y="2985422"/>
              <a:ext cx="451907" cy="36152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F977528-E369-1E46-BEBA-AD74BC9B534E}"/>
                </a:ext>
              </a:extLst>
            </p:cNvPr>
            <p:cNvSpPr txBox="1"/>
            <p:nvPr/>
          </p:nvSpPr>
          <p:spPr>
            <a:xfrm>
              <a:off x="5727758" y="2758528"/>
              <a:ext cx="248018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5B9BD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Real-time Assessment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6CD6DBC-4FC2-AC4B-BDC3-64F54889E6B3}"/>
                </a:ext>
              </a:extLst>
            </p:cNvPr>
            <p:cNvSpPr txBox="1"/>
            <p:nvPr/>
          </p:nvSpPr>
          <p:spPr>
            <a:xfrm>
              <a:off x="5686074" y="3018127"/>
              <a:ext cx="5539146" cy="707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dirty="0">
                  <a:latin typeface="Calibri" panose="020F0502020204030204" pitchFamily="34" charset="0"/>
                  <a:cs typeface="Calibri" panose="020F0502020204030204" pitchFamily="34" charset="0"/>
                </a:rPr>
                <a:t>Automated reports measure team and individual competency – not “grade” their memorization skills, but rather how they actually performed in practice.  	</a:t>
              </a:r>
              <a:r>
                <a:rPr lang="en-US" sz="1333" dirty="0">
                  <a:latin typeface="Avenir Book" panose="02000503020000020003" pitchFamily="2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244FDDCD-0323-B046-8E44-FF7D5A355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991" y="352068"/>
            <a:ext cx="5604067" cy="1325563"/>
          </a:xfrm>
        </p:spPr>
        <p:txBody>
          <a:bodyPr/>
          <a:lstStyle/>
          <a:p>
            <a:r>
              <a:rPr lang="en-US" dirty="0"/>
              <a:t>Cyber Range Value</a:t>
            </a:r>
          </a:p>
        </p:txBody>
      </p:sp>
    </p:spTree>
    <p:extLst>
      <p:ext uri="{BB962C8B-B14F-4D97-AF65-F5344CB8AC3E}">
        <p14:creationId xmlns:p14="http://schemas.microsoft.com/office/powerpoint/2010/main" val="3911271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0613740-3EA1-CA4B-B358-038719397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2" name="Picture 4" descr="Nepal steps up remote learning during COVID-19">
            <a:extLst>
              <a:ext uri="{FF2B5EF4-FFF2-40B4-BE49-F238E27FC236}">
                <a16:creationId xmlns:a16="http://schemas.microsoft.com/office/drawing/2014/main" id="{E7E5F6E6-8468-4E42-84F8-B00A58C5A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6785" y="2401583"/>
            <a:ext cx="3626757" cy="1892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B1588E-1251-D149-98A9-649506A4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8" y="210473"/>
            <a:ext cx="10515600" cy="937464"/>
          </a:xfrm>
        </p:spPr>
        <p:txBody>
          <a:bodyPr/>
          <a:lstStyle/>
          <a:p>
            <a:r>
              <a:rPr lang="en-US" dirty="0"/>
              <a:t>Remote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C27E9-53DA-B340-ABAE-FFBE7E5117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798" y="1253331"/>
            <a:ext cx="7747001" cy="4351338"/>
          </a:xfrm>
        </p:spPr>
        <p:txBody>
          <a:bodyPr/>
          <a:lstStyle/>
          <a:p>
            <a:r>
              <a:rPr lang="en-US" dirty="0"/>
              <a:t>2020 is the year of remote </a:t>
            </a:r>
            <a:r>
              <a:rPr lang="en-US" i="1" dirty="0"/>
              <a:t>everything</a:t>
            </a:r>
          </a:p>
          <a:p>
            <a:endParaRPr lang="en-US" i="1" dirty="0"/>
          </a:p>
          <a:p>
            <a:r>
              <a:rPr lang="en-US" dirty="0"/>
              <a:t>Some tips to make remote learning work*</a:t>
            </a:r>
          </a:p>
          <a:p>
            <a:pPr lvl="1"/>
            <a:r>
              <a:rPr lang="en-US" i="1" dirty="0"/>
              <a:t>Hands-on Participation</a:t>
            </a:r>
          </a:p>
          <a:p>
            <a:pPr lvl="1"/>
            <a:r>
              <a:rPr lang="en-US" i="1" dirty="0"/>
              <a:t>Keep Lessons Modular</a:t>
            </a:r>
          </a:p>
          <a:p>
            <a:pPr lvl="1"/>
            <a:r>
              <a:rPr lang="en-US" i="1" dirty="0"/>
              <a:t>Interactive (“Learn by Doing”)</a:t>
            </a:r>
          </a:p>
          <a:p>
            <a:pPr lvl="1"/>
            <a:r>
              <a:rPr lang="en-US" i="1" dirty="0"/>
              <a:t>Focus on Content, not Comprehension</a:t>
            </a:r>
          </a:p>
          <a:p>
            <a:pPr lvl="1"/>
            <a:r>
              <a:rPr lang="en-US" i="1" dirty="0"/>
              <a:t>Teach New Concepts with Examples (“Show it!”)</a:t>
            </a:r>
          </a:p>
          <a:p>
            <a:pPr lvl="1"/>
            <a:r>
              <a:rPr lang="en-US" i="1" dirty="0"/>
              <a:t>Synchronous &amp; Asynchronous</a:t>
            </a:r>
          </a:p>
          <a:p>
            <a:pPr lvl="2"/>
            <a:r>
              <a:rPr lang="en-US" i="1" dirty="0"/>
              <a:t>Guided lessons and self-paced exercises/labs/practice</a:t>
            </a:r>
          </a:p>
          <a:p>
            <a:pPr lvl="1"/>
            <a:endParaRPr lang="en-US" i="1" dirty="0"/>
          </a:p>
        </p:txBody>
      </p:sp>
      <p:pic>
        <p:nvPicPr>
          <p:cNvPr id="2050" name="Picture 2" descr="Distance Learning in the times of Coronavirus Covid-19 - Alpine French  School">
            <a:extLst>
              <a:ext uri="{FF2B5EF4-FFF2-40B4-BE49-F238E27FC236}">
                <a16:creationId xmlns:a16="http://schemas.microsoft.com/office/drawing/2014/main" id="{F3AB5307-BA45-614E-8F83-EA705C7F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8482" y="429524"/>
            <a:ext cx="3492500" cy="23241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hat Companies Can Learn From COVID-19 Remote Learning 'Experiments'">
            <a:extLst>
              <a:ext uri="{FF2B5EF4-FFF2-40B4-BE49-F238E27FC236}">
                <a16:creationId xmlns:a16="http://schemas.microsoft.com/office/drawing/2014/main" id="{FECC5475-D9B8-5E43-90ED-81565DDBB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7256" y="4235974"/>
            <a:ext cx="3294743" cy="2192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4514F6-3CC4-244E-AF2E-514A1A4DF702}"/>
              </a:ext>
            </a:extLst>
          </p:cNvPr>
          <p:cNvSpPr/>
          <p:nvPr/>
        </p:nvSpPr>
        <p:spPr>
          <a:xfrm>
            <a:off x="431798" y="6121562"/>
            <a:ext cx="108018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*https://</a:t>
            </a:r>
            <a:r>
              <a:rPr lang="en-US" sz="1200" dirty="0" err="1"/>
              <a:t>www.forbes.com</a:t>
            </a:r>
            <a:r>
              <a:rPr lang="en-US" sz="1200" dirty="0"/>
              <a:t>/sites/</a:t>
            </a:r>
            <a:r>
              <a:rPr lang="en-US" sz="1200" dirty="0" err="1"/>
              <a:t>nataliewexler</a:t>
            </a:r>
            <a:r>
              <a:rPr lang="en-US" sz="1200" dirty="0"/>
              <a:t>/2020/04/08/7-tips-to-help-make-remote-learning-more-effective</a:t>
            </a:r>
          </a:p>
        </p:txBody>
      </p:sp>
    </p:spTree>
    <p:extLst>
      <p:ext uri="{BB962C8B-B14F-4D97-AF65-F5344CB8AC3E}">
        <p14:creationId xmlns:p14="http://schemas.microsoft.com/office/powerpoint/2010/main" val="1384276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1E41A6C-CBA5-6B42-B2F8-511385ED2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07D4A-00F1-624A-A3AE-9F6869DD7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47330" cy="1325563"/>
          </a:xfrm>
        </p:spPr>
        <p:txBody>
          <a:bodyPr>
            <a:normAutofit/>
          </a:bodyPr>
          <a:lstStyle/>
          <a:p>
            <a:r>
              <a:rPr lang="en-US" dirty="0"/>
              <a:t>Blended Training Reaches Different Learners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AEE7E45-AAEA-8B4A-9A3D-7AC1183D63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342754"/>
              </p:ext>
            </p:extLst>
          </p:nvPr>
        </p:nvGraphicFramePr>
        <p:xfrm>
          <a:off x="838200" y="2272893"/>
          <a:ext cx="5970230" cy="3886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71C9F11-66FE-FC44-B7F1-19ED9C322A52}"/>
              </a:ext>
            </a:extLst>
          </p:cNvPr>
          <p:cNvSpPr txBox="1"/>
          <p:nvPr/>
        </p:nvSpPr>
        <p:spPr>
          <a:xfrm>
            <a:off x="6998043" y="3410465"/>
            <a:ext cx="500439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Nearly</a:t>
            </a:r>
            <a:r>
              <a:rPr lang="en-US" sz="3600" dirty="0"/>
              <a:t> 2/3 </a:t>
            </a:r>
            <a:r>
              <a:rPr lang="en-US" sz="2000" dirty="0"/>
              <a:t>respondents </a:t>
            </a:r>
            <a:r>
              <a:rPr lang="en-US" sz="2000" dirty="0">
                <a:solidFill>
                  <a:srgbClr val="FF0000"/>
                </a:solidFill>
              </a:rPr>
              <a:t>”significantly agree” </a:t>
            </a:r>
            <a:r>
              <a:rPr lang="en-US" sz="2000" dirty="0"/>
              <a:t>the combination of Cyber Range with CBT will maximize the knowledge adoption</a:t>
            </a:r>
          </a:p>
          <a:p>
            <a:endParaRPr lang="en-US" sz="2000" dirty="0"/>
          </a:p>
          <a:p>
            <a:r>
              <a:rPr lang="en-US" i="1" dirty="0"/>
              <a:t>- 98% agree or significantly agree</a:t>
            </a:r>
            <a:endParaRPr lang="en-US" sz="32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50946D-6948-514A-80CD-7F02D800EAB3}"/>
              </a:ext>
            </a:extLst>
          </p:cNvPr>
          <p:cNvSpPr txBox="1"/>
          <p:nvPr/>
        </p:nvSpPr>
        <p:spPr>
          <a:xfrm>
            <a:off x="838200" y="1480383"/>
            <a:ext cx="1074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 what level do you agree the combination of hands-on Cyber Range experience with Computer Based Training will maximize the knowledge adoption?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090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E0D70D-AE16-BE43-A81F-76B8AF99EBBC}"/>
              </a:ext>
            </a:extLst>
          </p:cNvPr>
          <p:cNvSpPr txBox="1"/>
          <p:nvPr/>
        </p:nvSpPr>
        <p:spPr>
          <a:xfrm>
            <a:off x="1040130" y="2594610"/>
            <a:ext cx="3406140" cy="1502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venir Medium" panose="02000503020000020003" pitchFamily="2" charset="0"/>
              </a:rPr>
              <a:t>Welcoming </a:t>
            </a:r>
          </a:p>
          <a:p>
            <a:pPr>
              <a:lnSpc>
                <a:spcPts val="4560"/>
              </a:lnSpc>
            </a:pPr>
            <a:r>
              <a:rPr lang="en-US" sz="4800" dirty="0">
                <a:latin typeface="Avenir Medium" panose="02000503020000020003" pitchFamily="2" charset="0"/>
              </a:rPr>
              <a:t>Remarks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A7011-D248-A349-8AA5-A06C539B41C8}"/>
              </a:ext>
            </a:extLst>
          </p:cNvPr>
          <p:cNvSpPr txBox="1"/>
          <p:nvPr/>
        </p:nvSpPr>
        <p:spPr>
          <a:xfrm>
            <a:off x="6195060" y="2057400"/>
            <a:ext cx="485394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Medium" panose="02000503020000020003" pitchFamily="2" charset="0"/>
              </a:rPr>
              <a:t>Randy </a:t>
            </a:r>
            <a:r>
              <a:rPr lang="en-US" sz="2400" dirty="0" err="1">
                <a:latin typeface="Avenir Medium" panose="02000503020000020003" pitchFamily="2" charset="0"/>
              </a:rPr>
              <a:t>Pestana</a:t>
            </a:r>
            <a:endParaRPr lang="en-US" sz="2400" dirty="0">
              <a:latin typeface="Avenir Medium" panose="02000503020000020003" pitchFamily="2" charset="0"/>
            </a:endParaRPr>
          </a:p>
          <a:p>
            <a:endParaRPr lang="en-US" sz="2400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r>
              <a:rPr lang="en-US" sz="2000" dirty="0">
                <a:latin typeface="Avenir Medium" panose="02000503020000020003" pitchFamily="2" charset="0"/>
              </a:rPr>
              <a:t>Director of Education and Training for </a:t>
            </a:r>
            <a:r>
              <a:rPr lang="en-US" sz="2000" dirty="0" err="1">
                <a:latin typeface="Avenir Medium" panose="02000503020000020003" pitchFamily="2" charset="0"/>
              </a:rPr>
              <a:t>Cybersecurity@FIU</a:t>
            </a:r>
            <a:endParaRPr lang="en-US" sz="2000" dirty="0">
              <a:latin typeface="Avenir Medium" panose="02000503020000020003" pitchFamily="2" charset="0"/>
            </a:endParaRPr>
          </a:p>
          <a:p>
            <a:r>
              <a:rPr lang="en-US" sz="2000" dirty="0">
                <a:latin typeface="Avenir Medium" panose="02000503020000020003" pitchFamily="2" charset="0"/>
              </a:rPr>
              <a:t>Florida International University</a:t>
            </a:r>
          </a:p>
          <a:p>
            <a:endParaRPr lang="en-US" sz="2000" dirty="0">
              <a:latin typeface="Avenir Medium" panose="02000503020000020003" pitchFamily="2" charset="0"/>
            </a:endParaRPr>
          </a:p>
          <a:p>
            <a:r>
              <a:rPr lang="en-US" sz="2000" i="1" dirty="0">
                <a:solidFill>
                  <a:srgbClr val="831C57"/>
                </a:solidFill>
                <a:latin typeface="Avenir Medium" panose="02000503020000020003" pitchFamily="2" charset="0"/>
              </a:rPr>
              <a:t>Conference Emcee</a:t>
            </a:r>
          </a:p>
        </p:txBody>
      </p:sp>
    </p:spTree>
    <p:extLst>
      <p:ext uri="{BB962C8B-B14F-4D97-AF65-F5344CB8AC3E}">
        <p14:creationId xmlns:p14="http://schemas.microsoft.com/office/powerpoint/2010/main" val="1164301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EAEF70F-131E-E241-A14C-E9EA49ED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266145CD-7900-824F-BB38-A90E171FE9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64512"/>
            <a:ext cx="12205259" cy="1593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58ABD3-24F4-C74A-A2D9-9FA9E24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00" y="299811"/>
            <a:ext cx="10515600" cy="897618"/>
          </a:xfrm>
        </p:spPr>
        <p:txBody>
          <a:bodyPr>
            <a:normAutofit/>
          </a:bodyPr>
          <a:lstStyle/>
          <a:p>
            <a:r>
              <a:rPr lang="en-US" dirty="0"/>
              <a:t>NICE Cybersecurity Workforce Framework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B69BCD-5716-C04B-830E-AED28891E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600" y="1253331"/>
            <a:ext cx="10515600" cy="4351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Categories</a:t>
            </a:r>
            <a:r>
              <a:rPr lang="en-GB" sz="2400" b="0" dirty="0">
                <a:solidFill>
                  <a:schemeClr val="tx1"/>
                </a:solidFill>
              </a:rPr>
              <a:t>: </a:t>
            </a:r>
            <a:r>
              <a:rPr lang="en-GB" sz="2000" b="0" dirty="0">
                <a:solidFill>
                  <a:schemeClr val="tx1"/>
                </a:solidFill>
              </a:rPr>
              <a:t>A high-level grouping of common cybersecurity functions</a:t>
            </a:r>
            <a:endParaRPr lang="en-GB" sz="2400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Specialty Areas</a:t>
            </a:r>
            <a:r>
              <a:rPr lang="en-GB" sz="2400" b="0" dirty="0">
                <a:solidFill>
                  <a:schemeClr val="tx1"/>
                </a:solidFill>
              </a:rPr>
              <a:t>: </a:t>
            </a:r>
            <a:r>
              <a:rPr lang="en-GB" sz="2000" b="0" dirty="0">
                <a:solidFill>
                  <a:schemeClr val="tx1"/>
                </a:solidFill>
              </a:rPr>
              <a:t>Areas of concentrated work within cybersecurity</a:t>
            </a:r>
            <a:endParaRPr lang="en-GB" sz="2400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Work Roles</a:t>
            </a:r>
            <a:r>
              <a:rPr lang="en-GB" sz="2400" b="0" dirty="0">
                <a:solidFill>
                  <a:schemeClr val="tx1"/>
                </a:solidFill>
              </a:rPr>
              <a:t>: </a:t>
            </a:r>
            <a:r>
              <a:rPr lang="en-GB" sz="2000" b="0" dirty="0">
                <a:solidFill>
                  <a:schemeClr val="tx1"/>
                </a:solidFill>
              </a:rPr>
              <a:t>Detailed grouping of cybersecurity jobs</a:t>
            </a:r>
          </a:p>
          <a:p>
            <a:pPr marL="1199894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Common a</a:t>
            </a:r>
            <a:r>
              <a:rPr lang="en-GB" sz="2000" dirty="0">
                <a:solidFill>
                  <a:schemeClr val="tx1"/>
                </a:solidFill>
              </a:rPr>
              <a:t>ttributes sought</a:t>
            </a:r>
          </a:p>
          <a:p>
            <a:pPr marL="1199894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</a:t>
            </a:r>
            <a:r>
              <a:rPr lang="en-GB" sz="2000" dirty="0">
                <a:solidFill>
                  <a:schemeClr val="tx1"/>
                </a:solidFill>
              </a:rPr>
              <a:t>asks performed</a:t>
            </a:r>
            <a:endParaRPr lang="en-GB" sz="2800" dirty="0">
              <a:solidFill>
                <a:schemeClr val="tx1"/>
              </a:solidFill>
            </a:endParaRPr>
          </a:p>
          <a:p>
            <a:pPr marL="1199894" lvl="2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Knowledge, skills, and abilities (KSAs) needed</a:t>
            </a:r>
          </a:p>
          <a:p>
            <a:pPr marL="1199894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For some, there are also </a:t>
            </a:r>
            <a:r>
              <a:rPr lang="en-GB" i="1" dirty="0">
                <a:solidFill>
                  <a:schemeClr val="tx1"/>
                </a:solidFill>
              </a:rPr>
              <a:t>Capability Indicators</a:t>
            </a:r>
          </a:p>
          <a:p>
            <a:pPr marL="1657094" lvl="3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tx1"/>
                </a:solidFill>
              </a:rPr>
              <a:t>Education, Certification(s), Continuous &amp; Experiential Learning</a:t>
            </a:r>
          </a:p>
          <a:p>
            <a:pPr marL="1657094" lvl="3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tx1"/>
                </a:solidFill>
              </a:rPr>
              <a:t>Entry Level, Intermediate, Advanced </a:t>
            </a:r>
          </a:p>
          <a:p>
            <a:pPr marL="1371344" lvl="3" indent="0">
              <a:buNone/>
            </a:pPr>
            <a:endParaRPr lang="en-GB" i="1" dirty="0">
              <a:solidFill>
                <a:schemeClr val="tx1"/>
              </a:solidFill>
            </a:endParaRPr>
          </a:p>
          <a:p>
            <a:pPr marL="0" indent="-256">
              <a:buNone/>
            </a:pPr>
            <a:r>
              <a:rPr lang="en-GB" sz="1600" i="1" dirty="0">
                <a:solidFill>
                  <a:schemeClr val="tx1"/>
                </a:solidFill>
              </a:rPr>
              <a:t>https://</a:t>
            </a:r>
            <a:r>
              <a:rPr lang="en-GB" sz="1600" i="1" dirty="0" err="1">
                <a:solidFill>
                  <a:schemeClr val="tx1"/>
                </a:solidFill>
              </a:rPr>
              <a:t>niccs.cisa.gov</a:t>
            </a:r>
            <a:r>
              <a:rPr lang="en-GB" sz="1600" i="1" dirty="0">
                <a:solidFill>
                  <a:schemeClr val="tx1"/>
                </a:solidFill>
              </a:rPr>
              <a:t>/workforce-development/cyber-security-workforce-framework/</a:t>
            </a:r>
            <a:r>
              <a:rPr lang="en-GB" sz="1600" i="1" dirty="0" err="1">
                <a:solidFill>
                  <a:schemeClr val="tx1"/>
                </a:solidFill>
              </a:rPr>
              <a:t>workroles</a:t>
            </a:r>
            <a:endParaRPr lang="en-GB" sz="1600" i="1" dirty="0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CD4DDD4-210D-8343-8477-5FD1F0FB83F6}"/>
              </a:ext>
            </a:extLst>
          </p:cNvPr>
          <p:cNvSpPr/>
          <p:nvPr/>
        </p:nvSpPr>
        <p:spPr>
          <a:xfrm>
            <a:off x="9449815" y="1930540"/>
            <a:ext cx="2009799" cy="258231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/>
              <a:t>Many non-technical work roles suitable for diverse backgrounds. </a:t>
            </a:r>
          </a:p>
        </p:txBody>
      </p:sp>
    </p:spTree>
    <p:extLst>
      <p:ext uri="{BB962C8B-B14F-4D97-AF65-F5344CB8AC3E}">
        <p14:creationId xmlns:p14="http://schemas.microsoft.com/office/powerpoint/2010/main" val="3540325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62E6585-D27A-F04D-97FB-581CCB1BF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864F2E-D185-7F42-A360-7E98ED7C0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556"/>
            <a:ext cx="10827708" cy="847703"/>
          </a:xfrm>
        </p:spPr>
        <p:txBody>
          <a:bodyPr>
            <a:noAutofit/>
          </a:bodyPr>
          <a:lstStyle/>
          <a:p>
            <a:r>
              <a:rPr lang="en-US" sz="3400" i="1" dirty="0"/>
              <a:t>Realistic</a:t>
            </a:r>
            <a:r>
              <a:rPr lang="en-US" sz="3400" dirty="0"/>
              <a:t> Simulation Yields 2X ROI vs. Average Element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9C3C5BBA-C829-BD4F-8CEE-B7003DEB3A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0"/>
          <a:stretch/>
        </p:blipFill>
        <p:spPr>
          <a:xfrm>
            <a:off x="526092" y="1085022"/>
            <a:ext cx="7102259" cy="59163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0DB87B-1550-A84E-82C1-E157CEBF4C8C}"/>
              </a:ext>
            </a:extLst>
          </p:cNvPr>
          <p:cNvSpPr txBox="1"/>
          <p:nvPr/>
        </p:nvSpPr>
        <p:spPr>
          <a:xfrm>
            <a:off x="7766137" y="1465545"/>
            <a:ext cx="44258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780BF"/>
              </a:solidFill>
            </a:endParaRPr>
          </a:p>
          <a:p>
            <a:r>
              <a:rPr lang="en-US" dirty="0">
                <a:solidFill>
                  <a:srgbClr val="1780BF"/>
                </a:solidFill>
              </a:rPr>
              <a:t>"Regardless of spend or program size, realistic simulation and job-specific training are the most effective way to build lasting skills, raise security effectiveness scores (SES) and yield higher ROI.”</a:t>
            </a:r>
          </a:p>
          <a:p>
            <a:endParaRPr lang="en-US" dirty="0">
              <a:solidFill>
                <a:srgbClr val="1780BF"/>
              </a:solidFill>
            </a:endParaRPr>
          </a:p>
          <a:p>
            <a:r>
              <a:rPr lang="en-US" dirty="0">
                <a:solidFill>
                  <a:srgbClr val="1780BF"/>
                </a:solidFill>
              </a:rPr>
              <a:t>             - Dr. Larry Ponemon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4DDC3F-9A0B-C84E-B7B3-DCB22CE01E0C}"/>
              </a:ext>
            </a:extLst>
          </p:cNvPr>
          <p:cNvSpPr/>
          <p:nvPr/>
        </p:nvSpPr>
        <p:spPr>
          <a:xfrm>
            <a:off x="1618225" y="2195698"/>
            <a:ext cx="5289201" cy="31272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547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179DC54-0FA8-1244-9957-CEADD8956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84E5AF-26E1-3243-B741-658B4AAD2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2" y="258707"/>
            <a:ext cx="10515600" cy="1086304"/>
          </a:xfrm>
        </p:spPr>
        <p:txBody>
          <a:bodyPr>
            <a:normAutofit fontScale="90000"/>
          </a:bodyPr>
          <a:lstStyle/>
          <a:p>
            <a:r>
              <a:rPr lang="en-US" dirty="0"/>
              <a:t>The easiest puzzle we’ll ever do!</a:t>
            </a:r>
            <a:br>
              <a:rPr lang="en-US" dirty="0"/>
            </a:br>
            <a:r>
              <a:rPr lang="en-US" sz="3200" i="1" dirty="0">
                <a:solidFill>
                  <a:schemeClr val="bg2"/>
                </a:solidFill>
              </a:rPr>
              <a:t>3 highly complementary pieces</a:t>
            </a:r>
            <a:endParaRPr lang="en-US" i="1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E46C3-02AE-A747-A154-896C92C6B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72" y="1734457"/>
            <a:ext cx="7950199" cy="447153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Cyber Range: </a:t>
            </a:r>
            <a:r>
              <a:rPr lang="en-GB" sz="2400" i="1" dirty="0"/>
              <a:t>Training with Realistic Simulation</a:t>
            </a:r>
          </a:p>
          <a:p>
            <a:pPr marL="866775" lvl="2" indent="-284163">
              <a:buFont typeface="Courier New" panose="02070309020205020404" pitchFamily="49" charset="0"/>
              <a:buChar char="o"/>
            </a:pPr>
            <a:r>
              <a:rPr lang="en-GB" dirty="0"/>
              <a:t>Learn by Doing, not Memorization</a:t>
            </a:r>
            <a:br>
              <a:rPr lang="en-GB" dirty="0"/>
            </a:br>
            <a:endParaRPr lang="en-GB" dirty="0"/>
          </a:p>
          <a:p>
            <a:pPr marL="0" lvl="1" indent="-375981">
              <a:buFont typeface="Arial" panose="020B0604020202020204" pitchFamily="34" charset="0"/>
              <a:buChar char="•"/>
            </a:pPr>
            <a:r>
              <a:rPr lang="en-GB" sz="2200" dirty="0"/>
              <a:t>NICE Framework</a:t>
            </a:r>
            <a:r>
              <a:rPr lang="en-GB" sz="2200" b="1" dirty="0"/>
              <a:t>: </a:t>
            </a:r>
            <a:r>
              <a:rPr lang="en-GB" sz="2000" i="1" dirty="0"/>
              <a:t>Map Training Content to Learner’s Job</a:t>
            </a:r>
          </a:p>
          <a:p>
            <a:pPr marL="893506" lvl="2" indent="-375981">
              <a:buFont typeface="Arial" panose="020B0604020202020204" pitchFamily="34" charset="0"/>
              <a:buChar char="•"/>
            </a:pPr>
            <a:r>
              <a:rPr lang="en-US" dirty="0"/>
              <a:t>KSAs and Work Roles Provide Blueprint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Remote Learning: </a:t>
            </a:r>
            <a:r>
              <a:rPr lang="en-GB" sz="2400" i="1" dirty="0"/>
              <a:t>Must Do These Days</a:t>
            </a:r>
          </a:p>
          <a:p>
            <a:pPr marL="866775" lvl="2" indent="-349250">
              <a:buFont typeface="Courier New" panose="02070309020205020404" pitchFamily="49" charset="0"/>
              <a:buChar char="o"/>
            </a:pPr>
            <a:r>
              <a:rPr lang="en-GB" dirty="0"/>
              <a:t>Blended Learning Most Effective </a:t>
            </a:r>
          </a:p>
          <a:p>
            <a:pPr marL="866775" lvl="2" indent="-349250">
              <a:buFont typeface="Courier New" panose="02070309020205020404" pitchFamily="49" charset="0"/>
              <a:buChar char="o"/>
            </a:pPr>
            <a:r>
              <a:rPr lang="en-GB" dirty="0"/>
              <a:t>Keep It Interactive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1870102-D1CA-3643-AFE3-F3AD41BED9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6227813"/>
              </p:ext>
            </p:extLst>
          </p:nvPr>
        </p:nvGraphicFramePr>
        <p:xfrm>
          <a:off x="7315201" y="1070172"/>
          <a:ext cx="5978389" cy="4220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The downside of winning - Times of India">
            <a:extLst>
              <a:ext uri="{FF2B5EF4-FFF2-40B4-BE49-F238E27FC236}">
                <a16:creationId xmlns:a16="http://schemas.microsoft.com/office/drawing/2014/main" id="{1DDAF65C-D229-7540-84F9-87F0AB853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9807" y="4816158"/>
            <a:ext cx="2725964" cy="204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938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AAC47DE-5B4B-DA49-AD2A-F74993BB3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FA6EA9-EF9B-C642-B7FC-2D5C0F405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857"/>
            <a:ext cx="10515600" cy="1001487"/>
          </a:xfrm>
        </p:spPr>
        <p:txBody>
          <a:bodyPr/>
          <a:lstStyle/>
          <a:p>
            <a:r>
              <a:rPr lang="en-US" dirty="0"/>
              <a:t>Many Great Training Resources Available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EC518-9E44-894D-BF5F-FB7B5569E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1771"/>
            <a:ext cx="10515600" cy="488519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dirty="0"/>
              <a:t>NIST National Initiative for Cybersecurity Education (NICE)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https://niccs.us-cert.gov/training</a:t>
            </a:r>
            <a:endParaRPr lang="en-US" dirty="0"/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https://www.nist.gov/itl/applied-cybersecurity/nice/resources/nice-cybersecurity-workforce-framework</a:t>
            </a:r>
            <a:br>
              <a:rPr lang="en-US" dirty="0"/>
            </a:br>
            <a:endParaRPr lang="en-US" dirty="0"/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dirty="0"/>
              <a:t>US FTC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https://www.ftc.gov/tips-advice/business-center/small-businesses/cybersecurity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dirty="0"/>
              <a:t>PCI SSC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https://www.pcisecuritystandards.org/program_training_and_qualification/webinars</a:t>
            </a:r>
            <a:endParaRPr lang="en-US" dirty="0">
              <a:hlinkClick r:id="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>
                <a:hlinkClick r:id=""/>
              </a:rPr>
              <a:t>https://www.pcisecuritystandards.org/program_training_and_qualification/</a:t>
            </a:r>
            <a:br>
              <a:rPr lang="en-US" dirty="0"/>
            </a:br>
            <a:endParaRPr lang="en-US" dirty="0"/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dirty="0"/>
              <a:t>OWASP Academy: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>
                <a:hlinkClick r:id="rId7"/>
              </a:rPr>
              <a:t>https://owasp-academy.teachable.com/</a:t>
            </a:r>
            <a:br>
              <a:rPr lang="en-US" dirty="0"/>
            </a:br>
            <a:endParaRPr lang="en-US" dirty="0"/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dirty="0"/>
              <a:t>Security Innovation CBT and Cyber Range: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>
                <a:hlinkClick r:id="rId8"/>
              </a:rPr>
              <a:t>https://www.securityinnovation.com/course-category/standard/nice/</a:t>
            </a:r>
            <a:endParaRPr lang="en-US" dirty="0"/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>
                <a:hlinkClick r:id="rId9"/>
              </a:rPr>
              <a:t>https://www.securityinnovation.com/training/</a:t>
            </a:r>
            <a:endParaRPr lang="en-US" dirty="0"/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>
                <a:hlinkClick r:id="rId10"/>
              </a:rPr>
              <a:t>https://community.securityinnovation.com/</a:t>
            </a:r>
            <a:endParaRPr lang="en-US" dirty="0"/>
          </a:p>
        </p:txBody>
      </p:sp>
      <p:pic>
        <p:nvPicPr>
          <p:cNvPr id="5" name="Picture 4" descr="A pair of feet&#10;&#10;Description automatically generated">
            <a:extLst>
              <a:ext uri="{FF2B5EF4-FFF2-40B4-BE49-F238E27FC236}">
                <a16:creationId xmlns:a16="http://schemas.microsoft.com/office/drawing/2014/main" id="{20F1F802-8511-A244-83DD-28C01B3004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204" y="3638250"/>
            <a:ext cx="3929839" cy="1619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E56AFC-B5D1-FB44-8B8E-10F0D690A880}"/>
              </a:ext>
            </a:extLst>
          </p:cNvPr>
          <p:cNvSpPr/>
          <p:nvPr/>
        </p:nvSpPr>
        <p:spPr>
          <a:xfrm>
            <a:off x="8397666" y="6357726"/>
            <a:ext cx="108018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web.securityinnovation.com</a:t>
            </a:r>
            <a:r>
              <a:rPr lang="en-US" sz="1200" dirty="0"/>
              <a:t>/csnp-2020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B118D4-7FE6-DB40-BD54-D74E7CD4F8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7666" y="5378127"/>
            <a:ext cx="3266057" cy="102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13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3CCEBB3-EF15-6A4D-907D-44A152997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8DD5F-180A-0445-A09A-4E5F7C7F0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65" y="414987"/>
            <a:ext cx="10515600" cy="798654"/>
          </a:xfrm>
        </p:spPr>
        <p:txBody>
          <a:bodyPr>
            <a:normAutofit/>
          </a:bodyPr>
          <a:lstStyle/>
          <a:p>
            <a:r>
              <a:rPr lang="en-US" dirty="0"/>
              <a:t>Train 100,000 Techies in 1 Year?!?!</a:t>
            </a: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56550DF-8E70-A540-8BC2-91FC385AB57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869" y="1895654"/>
            <a:ext cx="3810000" cy="16764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9B653A0-D664-8C48-BFEB-FB1C13603C9F}"/>
              </a:ext>
            </a:extLst>
          </p:cNvPr>
          <p:cNvSpPr txBox="1">
            <a:spLocks/>
          </p:cNvSpPr>
          <p:nvPr/>
        </p:nvSpPr>
        <p:spPr>
          <a:xfrm>
            <a:off x="595131" y="1413696"/>
            <a:ext cx="10758669" cy="5119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b="0" i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2400" b="0" i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  <a:defRPr sz="2000" b="0" i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 sz="1800" b="0" i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/>
              <a:buChar char="•"/>
              <a:defRPr sz="1800" b="0" i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Sought to train 80,000 dev team members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Staff in 12 different countries 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Over 50 job functions </a:t>
            </a:r>
          </a:p>
          <a:p>
            <a:pPr lvl="1">
              <a:spcAft>
                <a:spcPts val="1800"/>
              </a:spcAft>
            </a:pPr>
            <a:r>
              <a:rPr lang="en-US" sz="2000" dirty="0"/>
              <a:t>Varying maturity levels</a:t>
            </a:r>
          </a:p>
          <a:p>
            <a:r>
              <a:rPr lang="en-US" dirty="0"/>
              <a:t>Aggressive but thoughtful plan: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Learning paths for 24 roles based on 3 skill levels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CBT coupled with a “practice area” using CMD+CTRL Cyber Range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Pilot programs to ensure seamless rollout for larger audiences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Post-training assessments to determine if users should advance to next level</a:t>
            </a:r>
          </a:p>
          <a:p>
            <a:pPr lvl="1"/>
            <a:r>
              <a:rPr lang="en-US" sz="2000" dirty="0"/>
              <a:t>Communication plans with emails, social media posts, and scheduled prompts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27E4B4-D99E-CC4F-809A-3F21D8097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4499" y="325119"/>
            <a:ext cx="2360951" cy="64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97021CA-4C5F-8647-9425-97CCA4642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071" y="5825066"/>
            <a:ext cx="4918529" cy="819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7257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EF1B0A6-6BAB-FB49-B60A-F9F4F06DA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68013D-66B8-6D46-8B37-0300C787A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800"/>
            <a:ext cx="10515600" cy="863601"/>
          </a:xfrm>
        </p:spPr>
        <p:txBody>
          <a:bodyPr>
            <a:normAutofit/>
          </a:bodyPr>
          <a:lstStyle/>
          <a:p>
            <a:r>
              <a:rPr lang="en-US" dirty="0"/>
              <a:t>Goal Setting is Critical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0885CE05-7160-9947-B020-F43FE3446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84" y="1401537"/>
            <a:ext cx="10851015" cy="54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6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DB313E5-2F89-4146-8488-637E12CAC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B57AD1-A6B1-0C47-8BBB-16C405162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14" y="74700"/>
            <a:ext cx="10515600" cy="886907"/>
          </a:xfrm>
        </p:spPr>
        <p:txBody>
          <a:bodyPr>
            <a:noAutofit/>
          </a:bodyPr>
          <a:lstStyle/>
          <a:p>
            <a:r>
              <a:rPr lang="en-US" sz="2800" dirty="0"/>
              <a:t>Measure Competency For Thousands of Software Engineers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BEFEB-7329-6B4B-9D1E-BC1794CAF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1" y="1643779"/>
            <a:ext cx="10899422" cy="456133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Deployed 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Blended Learning </a:t>
            </a:r>
          </a:p>
          <a:p>
            <a:pPr lvl="1">
              <a:spcAft>
                <a:spcPts val="900"/>
              </a:spcAft>
            </a:pPr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CBT plus hands-on Cyber Range exercises</a:t>
            </a:r>
          </a:p>
          <a:p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Measure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Knowledge Gains and Retention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When combined with CBT, Cyber Range scores increased avg of 25% </a:t>
            </a:r>
          </a:p>
          <a:p>
            <a:pPr lvl="1">
              <a:spcAft>
                <a:spcPts val="900"/>
              </a:spcAft>
            </a:pPr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Benchmark: Cyber Range scores 2,000+ for software engineers </a:t>
            </a:r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no additional training</a:t>
            </a:r>
          </a:p>
          <a:p>
            <a:pPr>
              <a:spcAft>
                <a:spcPts val="300"/>
              </a:spcAft>
            </a:pP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Feature 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Simulation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relevant to role and company culture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Hands-on cyber range events are challenging, fun, cool/trendy</a:t>
            </a:r>
          </a:p>
          <a:p>
            <a:pPr lvl="1">
              <a:spcAft>
                <a:spcPts val="900"/>
              </a:spcAft>
            </a:pPr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Corporate executive always kicks-off/endorses program</a:t>
            </a:r>
          </a:p>
          <a:p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Recurring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Training (not point-in-time)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Blended learning program offered every month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Average score </a:t>
            </a:r>
            <a:r>
              <a:rPr lang="en-US" sz="18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increase</a:t>
            </a:r>
            <a:r>
              <a:rPr lang="en-US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for second cyber range event was 71%</a:t>
            </a:r>
          </a:p>
          <a:p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9593FC-C0C8-0D44-8D85-3BDDC2AB3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752" b="28734"/>
          <a:stretch/>
        </p:blipFill>
        <p:spPr bwMode="auto">
          <a:xfrm>
            <a:off x="9709970" y="1216232"/>
            <a:ext cx="2300688" cy="53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C366F1B-2BED-F740-8156-B0FED010E0B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84400" y="5871029"/>
            <a:ext cx="8309429" cy="981300"/>
          </a:xfrm>
          <a:prstGeom prst="rect">
            <a:avLst/>
          </a:prstGeom>
          <a:ln w="31750" cmpd="thickThin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B13F587-2682-9947-AE25-7FE550A5CF3A}"/>
              </a:ext>
            </a:extLst>
          </p:cNvPr>
          <p:cNvSpPr/>
          <p:nvPr/>
        </p:nvSpPr>
        <p:spPr>
          <a:xfrm>
            <a:off x="1981200" y="820754"/>
            <a:ext cx="6357257" cy="663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Wanted hands-on exercises in a competitive but fun way; primary driver set baseline for security competency</a:t>
            </a:r>
          </a:p>
        </p:txBody>
      </p:sp>
    </p:spTree>
    <p:extLst>
      <p:ext uri="{BB962C8B-B14F-4D97-AF65-F5344CB8AC3E}">
        <p14:creationId xmlns:p14="http://schemas.microsoft.com/office/powerpoint/2010/main" val="4192253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5E4153E-D293-3240-9B80-7DAB0E37A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7CA44A-6DD7-7941-9D05-F4A29E2D7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819"/>
            <a:ext cx="10515600" cy="630298"/>
          </a:xfrm>
        </p:spPr>
        <p:txBody>
          <a:bodyPr>
            <a:normAutofit fontScale="90000"/>
          </a:bodyPr>
          <a:lstStyle/>
          <a:p>
            <a:r>
              <a:rPr lang="en-US" dirty="0"/>
              <a:t>Gartner recommends “Belt” program*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EA35E-F181-3F4E-B82B-61F5715CE913}"/>
              </a:ext>
            </a:extLst>
          </p:cNvPr>
          <p:cNvSpPr txBox="1"/>
          <p:nvPr/>
        </p:nvSpPr>
        <p:spPr>
          <a:xfrm>
            <a:off x="1873275" y="6425351"/>
            <a:ext cx="6407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*Report: “3 Steps to Integrate Security into DevOps” </a:t>
            </a:r>
            <a:r>
              <a:rPr lang="en-US" sz="1200" dirty="0"/>
              <a:t>- 2020</a:t>
            </a:r>
          </a:p>
        </p:txBody>
      </p:sp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4D67594E-48EB-6649-B5C2-004670AFB7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001" y="862781"/>
            <a:ext cx="7193692" cy="551291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1C8239-B7C5-3F44-AF1F-A79382A43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5606" y="1740545"/>
            <a:ext cx="3607518" cy="4351338"/>
          </a:xfrm>
        </p:spPr>
        <p:txBody>
          <a:bodyPr>
            <a:normAutofit/>
          </a:bodyPr>
          <a:lstStyle/>
          <a:p>
            <a:r>
              <a:rPr lang="en-US" sz="2000" dirty="0"/>
              <a:t>Citrix had 80% participation in 2-year belt program </a:t>
            </a:r>
          </a:p>
          <a:p>
            <a:endParaRPr lang="en-US" sz="2000" dirty="0"/>
          </a:p>
          <a:p>
            <a:r>
              <a:rPr lang="en-US" sz="2000" dirty="0"/>
              <a:t>Combined belt program with financial compensation</a:t>
            </a:r>
          </a:p>
          <a:p>
            <a:endParaRPr lang="en-US" sz="2000" dirty="0"/>
          </a:p>
          <a:p>
            <a:r>
              <a:rPr lang="en-US" sz="2000" dirty="0"/>
              <a:t>Tied black belt status to promotion eligibility </a:t>
            </a:r>
          </a:p>
        </p:txBody>
      </p:sp>
    </p:spTree>
    <p:extLst>
      <p:ext uri="{BB962C8B-B14F-4D97-AF65-F5344CB8AC3E}">
        <p14:creationId xmlns:p14="http://schemas.microsoft.com/office/powerpoint/2010/main" val="1056725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FE7A1CF-8E1E-CB44-9C06-0F44AD7F1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7789D9-EDFB-DB41-8825-6ED7500E5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240"/>
            <a:ext cx="10515600" cy="1115332"/>
          </a:xfrm>
        </p:spPr>
        <p:txBody>
          <a:bodyPr anchor="ctr">
            <a:normAutofit/>
          </a:bodyPr>
          <a:lstStyle/>
          <a:p>
            <a:r>
              <a:rPr lang="en-US" dirty="0"/>
              <a:t>Quick-start Steps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CD2F9AB-974D-4F6C-A3E4-0AEF9ED817F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3384050"/>
              </p:ext>
            </p:extLst>
          </p:nvPr>
        </p:nvGraphicFramePr>
        <p:xfrm>
          <a:off x="838200" y="1590846"/>
          <a:ext cx="1051560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34639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7AE7A43-DA63-C84A-A785-DA9A686AF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F4A9E5-22DA-E44B-9E34-6442EA87E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18932-EBB4-BD49-8DF3-FA3CF6AA3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767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Learning media should be </a:t>
            </a:r>
            <a:r>
              <a:rPr lang="en-US" b="1" i="1" dirty="0"/>
              <a:t>mixed</a:t>
            </a:r>
            <a:r>
              <a:rPr lang="en-US" dirty="0"/>
              <a:t> and </a:t>
            </a:r>
            <a:r>
              <a:rPr lang="en-US" b="1" i="1" dirty="0"/>
              <a:t>tailored</a:t>
            </a:r>
            <a:r>
              <a:rPr lang="en-US" dirty="0"/>
              <a:t> to specific roles</a:t>
            </a:r>
          </a:p>
          <a:p>
            <a:pPr lvl="1"/>
            <a:r>
              <a:rPr lang="en-US" dirty="0"/>
              <a:t>ILT, CBT, standards, reference guides</a:t>
            </a:r>
          </a:p>
          <a:p>
            <a:r>
              <a:rPr lang="en-US" dirty="0"/>
              <a:t>Use examples from your own environment if possible</a:t>
            </a:r>
          </a:p>
          <a:p>
            <a:r>
              <a:rPr lang="en-US" dirty="0"/>
              <a:t>Add Learning Milestones to make goals feel reachable</a:t>
            </a:r>
          </a:p>
          <a:p>
            <a:r>
              <a:rPr lang="en-US" dirty="0"/>
              <a:t>Short, focused modules to maintain attention span</a:t>
            </a:r>
          </a:p>
          <a:p>
            <a:r>
              <a:rPr lang="en-US" dirty="0"/>
              <a:t>Use incentives like belts, badges, and other recognition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2966B9-D94C-884C-9034-D59D0FDBF8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00389" y="5167312"/>
            <a:ext cx="1345752" cy="137378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03C6F4-E022-2C4E-9372-2FAEBFDEF61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21402" y="5239350"/>
            <a:ext cx="2295393" cy="130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6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20B5920-C74B-924D-B5B3-A261EE87DFA2}"/>
              </a:ext>
            </a:extLst>
          </p:cNvPr>
          <p:cNvSpPr/>
          <p:nvPr/>
        </p:nvSpPr>
        <p:spPr>
          <a:xfrm>
            <a:off x="0" y="0"/>
            <a:ext cx="3452884" cy="3204788"/>
          </a:xfrm>
          <a:prstGeom prst="rect">
            <a:avLst/>
          </a:prstGeom>
          <a:solidFill>
            <a:srgbClr val="6D1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44B8CA-ABE8-B54E-87A5-8FD21CF68F7A}"/>
              </a:ext>
            </a:extLst>
          </p:cNvPr>
          <p:cNvSpPr/>
          <p:nvPr/>
        </p:nvSpPr>
        <p:spPr>
          <a:xfrm>
            <a:off x="8345606" y="3022170"/>
            <a:ext cx="3877924" cy="3835830"/>
          </a:xfrm>
          <a:prstGeom prst="rect">
            <a:avLst/>
          </a:prstGeom>
          <a:solidFill>
            <a:srgbClr val="2F5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499623-E9DC-EB45-A408-99D3C91295AE}"/>
              </a:ext>
            </a:extLst>
          </p:cNvPr>
          <p:cNvSpPr/>
          <p:nvPr/>
        </p:nvSpPr>
        <p:spPr>
          <a:xfrm>
            <a:off x="0" y="3022169"/>
            <a:ext cx="8345606" cy="3835831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D805C-FC8A-BE4B-8911-D12E5F040BFB}"/>
              </a:ext>
            </a:extLst>
          </p:cNvPr>
          <p:cNvSpPr txBox="1"/>
          <p:nvPr/>
        </p:nvSpPr>
        <p:spPr>
          <a:xfrm>
            <a:off x="-130154" y="849365"/>
            <a:ext cx="3541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Join Us In Celebrating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FBA512-87D8-A547-A412-F0D26A8D651B}"/>
              </a:ext>
            </a:extLst>
          </p:cNvPr>
          <p:cNvSpPr txBox="1"/>
          <p:nvPr/>
        </p:nvSpPr>
        <p:spPr>
          <a:xfrm>
            <a:off x="855260" y="3653213"/>
            <a:ext cx="59822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#mycyberjob Social Media Challenge</a:t>
            </a:r>
          </a:p>
          <a:p>
            <a:pPr algn="ctr"/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Contest and Competitions for all ages</a:t>
            </a:r>
          </a:p>
          <a:p>
            <a:pPr algn="ctr"/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25+ Webinars</a:t>
            </a:r>
          </a:p>
          <a:p>
            <a:pPr algn="ctr"/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42+ Training Opportunities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79D26F-23D6-F840-AFD5-6BA5779EDD7A}"/>
              </a:ext>
            </a:extLst>
          </p:cNvPr>
          <p:cNvSpPr txBox="1"/>
          <p:nvPr/>
        </p:nvSpPr>
        <p:spPr>
          <a:xfrm>
            <a:off x="8345604" y="4678474"/>
            <a:ext cx="395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nist.gov/nccaw</a:t>
            </a: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B97F6267-7E14-5745-80BB-CEA01BFD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865" y="0"/>
            <a:ext cx="8904665" cy="303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91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8832E54-B10F-0D4A-A5B8-7A4916097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B9C3AD-83CC-ED49-81C3-B11B7C221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0248" y="928797"/>
            <a:ext cx="9144000" cy="143904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2E469-57D3-494B-B2E9-E50E2FFD6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9374" y="3957352"/>
            <a:ext cx="1341372" cy="377880"/>
          </a:xfrm>
        </p:spPr>
        <p:txBody>
          <a:bodyPr>
            <a:noAutofit/>
          </a:bodyPr>
          <a:lstStyle/>
          <a:p>
            <a:r>
              <a:rPr lang="en-US" sz="2133" dirty="0"/>
              <a:t>@</a:t>
            </a:r>
            <a:r>
              <a:rPr lang="en-US" sz="2133" dirty="0" err="1"/>
              <a:t>appsec</a:t>
            </a:r>
            <a:endParaRPr lang="en-US" sz="2133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A2F0815-D2A4-D441-817C-01C0597A56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2716" y="3957352"/>
            <a:ext cx="519565" cy="425581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B6B5705-A0E1-2247-AD0F-8DAF107317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25" t="13701" r="13586" b="13840"/>
          <a:stretch/>
        </p:blipFill>
        <p:spPr>
          <a:xfrm>
            <a:off x="4848770" y="3073221"/>
            <a:ext cx="422527" cy="43128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EB4A41F-981F-B94A-8555-9232B5D634CF}"/>
              </a:ext>
            </a:extLst>
          </p:cNvPr>
          <p:cNvSpPr txBox="1">
            <a:spLocks/>
          </p:cNvSpPr>
          <p:nvPr/>
        </p:nvSpPr>
        <p:spPr>
          <a:xfrm>
            <a:off x="5199114" y="3051120"/>
            <a:ext cx="2325415" cy="37788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 err="1"/>
              <a:t>edadamsboston</a:t>
            </a:r>
            <a:endParaRPr lang="en-US" sz="2133" dirty="0"/>
          </a:p>
        </p:txBody>
      </p:sp>
      <p:pic>
        <p:nvPicPr>
          <p:cNvPr id="9" name="Picture 4" descr="EdTALKS">
            <a:extLst>
              <a:ext uri="{FF2B5EF4-FFF2-40B4-BE49-F238E27FC236}">
                <a16:creationId xmlns:a16="http://schemas.microsoft.com/office/drawing/2014/main" id="{391FFBCA-35E6-FB48-8E42-4FC65FCA5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9095" y="2813820"/>
            <a:ext cx="1341372" cy="146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2020C4-039C-7247-973E-BD28B25F0BF7}"/>
              </a:ext>
            </a:extLst>
          </p:cNvPr>
          <p:cNvSpPr txBox="1"/>
          <p:nvPr/>
        </p:nvSpPr>
        <p:spPr>
          <a:xfrm>
            <a:off x="9792719" y="4326880"/>
            <a:ext cx="206595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F8A00"/>
                </a:solidFill>
                <a:latin typeface="Avenir Medium" panose="02000503020000020003" pitchFamily="2" charset="0"/>
              </a:rPr>
              <a:t>www.edtalks.io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800784B-E7A8-3249-B1DA-9C8C4597AD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99" t="9700" r="24784" b="11498"/>
          <a:stretch/>
        </p:blipFill>
        <p:spPr>
          <a:xfrm>
            <a:off x="4819719" y="4911285"/>
            <a:ext cx="497427" cy="30480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76614E4C-4FB4-4A4F-A9E4-0EE2AFF70E5D}"/>
              </a:ext>
            </a:extLst>
          </p:cNvPr>
          <p:cNvSpPr txBox="1">
            <a:spLocks/>
          </p:cNvSpPr>
          <p:nvPr/>
        </p:nvSpPr>
        <p:spPr>
          <a:xfrm>
            <a:off x="5289120" y="4863584"/>
            <a:ext cx="3959985" cy="37788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eadams@securityinnovation.com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62090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E0D70D-AE16-BE43-A81F-76B8AF99EBBC}"/>
              </a:ext>
            </a:extLst>
          </p:cNvPr>
          <p:cNvSpPr txBox="1"/>
          <p:nvPr/>
        </p:nvSpPr>
        <p:spPr>
          <a:xfrm>
            <a:off x="855944" y="1740604"/>
            <a:ext cx="35903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Plenary Session: Career Discovery</a:t>
            </a:r>
            <a:endParaRPr lang="en-US" sz="4800" dirty="0">
              <a:latin typeface="Avenir Medium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1BD4B3-DB29-C24E-B33D-26F04799BAD6}"/>
              </a:ext>
            </a:extLst>
          </p:cNvPr>
          <p:cNvSpPr txBox="1"/>
          <p:nvPr/>
        </p:nvSpPr>
        <p:spPr>
          <a:xfrm>
            <a:off x="6195060" y="988840"/>
            <a:ext cx="520446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Steven Hernandez</a:t>
            </a:r>
          </a:p>
          <a:p>
            <a:r>
              <a:rPr lang="en-US" sz="1600" dirty="0">
                <a:solidFill>
                  <a:srgbClr val="831C57"/>
                </a:solidFill>
                <a:latin typeface="Avenir Medium" panose="02000503020000020003" pitchFamily="2" charset="0"/>
              </a:rPr>
              <a:t>Chief Information Security Officer</a:t>
            </a:r>
          </a:p>
          <a:p>
            <a:r>
              <a:rPr lang="en-US" sz="1600" dirty="0">
                <a:solidFill>
                  <a:srgbClr val="831C57"/>
                </a:solidFill>
                <a:latin typeface="Avenir Medium" panose="02000503020000020003" pitchFamily="2" charset="0"/>
              </a:rPr>
              <a:t>Director, Information Assurance Services</a:t>
            </a:r>
          </a:p>
          <a:p>
            <a:r>
              <a:rPr lang="en-US" sz="1600" dirty="0"/>
              <a:t>United States Department of Education</a:t>
            </a:r>
          </a:p>
          <a:p>
            <a:endParaRPr lang="en-US" sz="2000" dirty="0">
              <a:latin typeface="Avenir Book" panose="02000503020000020003" pitchFamily="2" charset="0"/>
            </a:endParaRPr>
          </a:p>
          <a:p>
            <a:r>
              <a:rPr lang="en-US" sz="2400" dirty="0"/>
              <a:t>Kendra </a:t>
            </a:r>
            <a:r>
              <a:rPr lang="en-US" sz="2400" dirty="0" err="1"/>
              <a:t>Parlock</a:t>
            </a:r>
            <a:endParaRPr lang="en-US" sz="2400" dirty="0"/>
          </a:p>
          <a:p>
            <a:r>
              <a:rPr lang="en-US" sz="1600" dirty="0">
                <a:solidFill>
                  <a:srgbClr val="831C57"/>
                </a:solidFill>
                <a:latin typeface="Avenir Medium" panose="02000503020000020003" pitchFamily="2" charset="0"/>
              </a:rPr>
              <a:t>Executive Director</a:t>
            </a:r>
          </a:p>
          <a:p>
            <a:r>
              <a:rPr lang="en-US" sz="1600" dirty="0" err="1"/>
              <a:t>Npower</a:t>
            </a:r>
            <a:endParaRPr lang="en-US" sz="1600" dirty="0"/>
          </a:p>
          <a:p>
            <a:endParaRPr lang="en-US" sz="1600" dirty="0">
              <a:latin typeface="Avenir Medium" panose="02000503020000020003" pitchFamily="2" charset="0"/>
            </a:endParaRPr>
          </a:p>
          <a:p>
            <a:r>
              <a:rPr lang="en-US" sz="2400" dirty="0"/>
              <a:t>Leo Sosa</a:t>
            </a:r>
          </a:p>
          <a:p>
            <a:r>
              <a:rPr lang="en-US" sz="1600" dirty="0">
                <a:solidFill>
                  <a:srgbClr val="831C57"/>
                </a:solidFill>
                <a:latin typeface="Avenir Medium" panose="02000503020000020003" pitchFamily="2" charset="0"/>
              </a:rPr>
              <a:t>Founder &amp; CEO</a:t>
            </a:r>
          </a:p>
          <a:p>
            <a:r>
              <a:rPr lang="en-US" sz="1600" dirty="0"/>
              <a:t>Dev/Mission</a:t>
            </a:r>
          </a:p>
          <a:p>
            <a:endParaRPr lang="en-US" sz="1600" dirty="0">
              <a:latin typeface="Avenir Medium" panose="02000503020000020003" pitchFamily="2" charset="0"/>
            </a:endParaRPr>
          </a:p>
          <a:p>
            <a:r>
              <a:rPr lang="en-US" sz="2400" dirty="0"/>
              <a:t>Kiersten </a:t>
            </a:r>
            <a:r>
              <a:rPr lang="en-US" sz="2400" dirty="0" err="1"/>
              <a:t>Todt</a:t>
            </a:r>
            <a:endParaRPr lang="en-US" sz="2400" dirty="0"/>
          </a:p>
          <a:p>
            <a:r>
              <a:rPr lang="en-US" sz="1600" dirty="0">
                <a:solidFill>
                  <a:srgbClr val="831C57"/>
                </a:solidFill>
                <a:latin typeface="Avenir Medium" panose="02000503020000020003" pitchFamily="2" charset="0"/>
              </a:rPr>
              <a:t>Managing Director</a:t>
            </a:r>
          </a:p>
          <a:p>
            <a:r>
              <a:rPr lang="en-US" sz="1600" dirty="0"/>
              <a:t>Liberty Group Ventures, LLC</a:t>
            </a:r>
            <a:endParaRPr lang="en-US" sz="1600" dirty="0">
              <a:latin typeface="Avenir Medium" panose="02000503020000020003" pitchFamily="2" charset="0"/>
            </a:endParaRPr>
          </a:p>
          <a:p>
            <a:endParaRPr lang="en-US" sz="1600" dirty="0"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487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E0D70D-AE16-BE43-A81F-76B8AF99EBBC}"/>
              </a:ext>
            </a:extLst>
          </p:cNvPr>
          <p:cNvSpPr txBox="1"/>
          <p:nvPr/>
        </p:nvSpPr>
        <p:spPr>
          <a:xfrm>
            <a:off x="1040130" y="2594610"/>
            <a:ext cx="34061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venir Medium" panose="02000503020000020003" pitchFamily="2" charset="0"/>
              </a:rPr>
              <a:t>Exhibit Hall</a:t>
            </a:r>
          </a:p>
          <a:p>
            <a:r>
              <a:rPr lang="en-US" sz="4800" dirty="0">
                <a:latin typeface="Avenir Medium" panose="02000503020000020003" pitchFamily="2" charset="0"/>
              </a:rPr>
              <a:t>Break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A7011-D248-A349-8AA5-A06C539B41C8}"/>
              </a:ext>
            </a:extLst>
          </p:cNvPr>
          <p:cNvSpPr txBox="1"/>
          <p:nvPr/>
        </p:nvSpPr>
        <p:spPr>
          <a:xfrm>
            <a:off x="6096000" y="2458232"/>
            <a:ext cx="485394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31C57"/>
                </a:solidFill>
                <a:latin typeface="Avenir Medium" panose="02000503020000020003" pitchFamily="2" charset="0"/>
              </a:rPr>
              <a:t>3:00 p.m. – 3:30 p.m.</a:t>
            </a:r>
          </a:p>
          <a:p>
            <a:endParaRPr lang="en-US" sz="2800" dirty="0">
              <a:solidFill>
                <a:srgbClr val="831C57"/>
              </a:solidFill>
              <a:latin typeface="Avenir Medium" panose="02000503020000020003" pitchFamily="2" charset="0"/>
            </a:endParaRPr>
          </a:p>
          <a:p>
            <a:r>
              <a:rPr lang="en-US" sz="2800" dirty="0">
                <a:solidFill>
                  <a:srgbClr val="831C57"/>
                </a:solidFill>
                <a:latin typeface="Avenir Medium" panose="02000503020000020003" pitchFamily="2" charset="0"/>
              </a:rPr>
              <a:t>4:15 p.m. – 4:30 p.m.</a:t>
            </a:r>
          </a:p>
          <a:p>
            <a:endParaRPr lang="en-US" sz="2400" dirty="0">
              <a:solidFill>
                <a:srgbClr val="831C57"/>
              </a:solidFill>
              <a:latin typeface="Avenir Medium" panose="02000503020000020003" pitchFamily="2" charset="0"/>
            </a:endParaRPr>
          </a:p>
          <a:p>
            <a:endParaRPr lang="en-US" sz="2000" dirty="0">
              <a:solidFill>
                <a:srgbClr val="831C57"/>
              </a:solidFill>
              <a:latin typeface="Avenir Medium" panose="02000503020000020003" pitchFamily="2" charset="0"/>
            </a:endParaRPr>
          </a:p>
          <a:p>
            <a:endParaRPr lang="en-US" sz="2000" dirty="0">
              <a:solidFill>
                <a:srgbClr val="831C57"/>
              </a:solidFill>
              <a:latin typeface="Avenir Medium" panose="02000503020000020003" pitchFamily="2" charset="0"/>
            </a:endParaRPr>
          </a:p>
          <a:p>
            <a:endParaRPr lang="en-US" sz="2400" dirty="0">
              <a:solidFill>
                <a:srgbClr val="831C57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205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E0D70D-AE16-BE43-A81F-76B8AF99EBBC}"/>
              </a:ext>
            </a:extLst>
          </p:cNvPr>
          <p:cNvSpPr txBox="1"/>
          <p:nvPr/>
        </p:nvSpPr>
        <p:spPr>
          <a:xfrm>
            <a:off x="1040130" y="2594610"/>
            <a:ext cx="34061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venir Medium" panose="02000503020000020003" pitchFamily="2" charset="0"/>
              </a:rPr>
              <a:t>Breakout</a:t>
            </a:r>
          </a:p>
          <a:p>
            <a:r>
              <a:rPr lang="en-US" sz="4800" dirty="0">
                <a:latin typeface="Avenir Medium" panose="02000503020000020003" pitchFamily="2" charset="0"/>
              </a:rPr>
              <a:t>Sessions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A7011-D248-A349-8AA5-A06C539B41C8}"/>
              </a:ext>
            </a:extLst>
          </p:cNvPr>
          <p:cNvSpPr txBox="1"/>
          <p:nvPr/>
        </p:nvSpPr>
        <p:spPr>
          <a:xfrm>
            <a:off x="6094851" y="1159599"/>
            <a:ext cx="5266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31C57"/>
                </a:solidFill>
                <a:latin typeface="Avenir Medium" panose="02000503020000020003" pitchFamily="2" charset="0"/>
              </a:rPr>
              <a:t>3:30 p.m. – 4:15 p.m.</a:t>
            </a:r>
          </a:p>
          <a:p>
            <a:r>
              <a:rPr lang="en-US" sz="2400" dirty="0">
                <a:solidFill>
                  <a:srgbClr val="831C57"/>
                </a:solidFill>
                <a:latin typeface="Avenir Medium" panose="02000503020000020003" pitchFamily="2" charset="0"/>
              </a:rPr>
              <a:t>4:30 p.m. – 5:15 p.m.</a:t>
            </a:r>
          </a:p>
          <a:p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Career Discovery</a:t>
            </a:r>
          </a:p>
          <a:p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The Talent Lifecycle</a:t>
            </a:r>
          </a:p>
          <a:p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The Learning Ecosystem</a:t>
            </a:r>
          </a:p>
          <a:p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Effective Leadership</a:t>
            </a:r>
          </a:p>
          <a:p>
            <a:endParaRPr lang="en-US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en-US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882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E0D70D-AE16-BE43-A81F-76B8AF99EBBC}"/>
              </a:ext>
            </a:extLst>
          </p:cNvPr>
          <p:cNvSpPr txBox="1"/>
          <p:nvPr/>
        </p:nvSpPr>
        <p:spPr>
          <a:xfrm>
            <a:off x="1027937" y="1984824"/>
            <a:ext cx="3686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Evening Workshop</a:t>
            </a:r>
          </a:p>
          <a:p>
            <a:r>
              <a:rPr lang="en-US" sz="3600" dirty="0"/>
              <a:t>5 p.m. – 6:30 p.m.</a:t>
            </a:r>
          </a:p>
          <a:p>
            <a:endParaRPr lang="en-US" sz="4800" dirty="0">
              <a:latin typeface="Avenir Medium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6E7932-20ED-874D-A25F-C9675CD7145A}"/>
              </a:ext>
            </a:extLst>
          </p:cNvPr>
          <p:cNvSpPr txBox="1"/>
          <p:nvPr/>
        </p:nvSpPr>
        <p:spPr>
          <a:xfrm>
            <a:off x="5310753" y="2407325"/>
            <a:ext cx="64411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31C57"/>
                </a:solidFill>
              </a:rPr>
              <a:t>Career and Counseling Professionals Workshop Series Kickoff: Exploring Cybersecurity Pathways and Tools </a:t>
            </a:r>
            <a:endParaRPr lang="en-US" dirty="0">
              <a:solidFill>
                <a:srgbClr val="831C57"/>
              </a:solidFill>
            </a:endParaRPr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Visit the Networking Lounge in our virtual platform to register.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44197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AFF92-1176-F94F-85E6-E2D78F24F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28849"/>
            <a:ext cx="9144000" cy="892493"/>
          </a:xfrm>
        </p:spPr>
        <p:txBody>
          <a:bodyPr>
            <a:normAutofit/>
          </a:bodyPr>
          <a:lstStyle/>
          <a:p>
            <a:pPr>
              <a:lnSpc>
                <a:spcPts val="2800"/>
              </a:lnSpc>
            </a:pPr>
            <a:endParaRPr lang="en-US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9" name="Picture 8" descr="A picture containing polygon&#10;&#10;Description automatically generated">
            <a:extLst>
              <a:ext uri="{FF2B5EF4-FFF2-40B4-BE49-F238E27FC236}">
                <a16:creationId xmlns:a16="http://schemas.microsoft.com/office/drawing/2014/main" id="{993660C4-ADE3-3A40-AA7C-C56501449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31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5C00B84-063A-3144-9668-2FA7CEC1C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5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E0D70D-AE16-BE43-A81F-76B8AF99EBBC}"/>
              </a:ext>
            </a:extLst>
          </p:cNvPr>
          <p:cNvSpPr txBox="1"/>
          <p:nvPr/>
        </p:nvSpPr>
        <p:spPr>
          <a:xfrm>
            <a:off x="1040130" y="1151562"/>
            <a:ext cx="36033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Kick-Off of National Cybersecurity Career Awareness Week and National Apprenticeship Week</a:t>
            </a:r>
            <a:endParaRPr lang="en-US" sz="3600" dirty="0">
              <a:latin typeface="Avenir Medium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A7011-D248-A349-8AA5-A06C539B41C8}"/>
              </a:ext>
            </a:extLst>
          </p:cNvPr>
          <p:cNvSpPr txBox="1"/>
          <p:nvPr/>
        </p:nvSpPr>
        <p:spPr>
          <a:xfrm>
            <a:off x="6195060" y="2057400"/>
            <a:ext cx="51313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Medium" panose="02000503020000020003" pitchFamily="2" charset="0"/>
              </a:rPr>
              <a:t>John Ladd</a:t>
            </a:r>
          </a:p>
          <a:p>
            <a:endParaRPr lang="en-US" sz="2400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r>
              <a:rPr lang="en-US" sz="2000" dirty="0">
                <a:solidFill>
                  <a:srgbClr val="831C57"/>
                </a:solidFill>
                <a:latin typeface="Avenir Medium" panose="02000503020000020003" pitchFamily="2" charset="0"/>
              </a:rPr>
              <a:t>Administrator, Office of Apprenticeship, Employment and Training Administration</a:t>
            </a:r>
          </a:p>
          <a:p>
            <a:r>
              <a:rPr lang="en-US" sz="2000" dirty="0"/>
              <a:t>Department of Labor Office of Apprenticeships</a:t>
            </a:r>
            <a:endParaRPr lang="en-US" sz="2400" dirty="0">
              <a:solidFill>
                <a:schemeClr val="bg1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920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E0D70D-AE16-BE43-A81F-76B8AF99EBBC}"/>
              </a:ext>
            </a:extLst>
          </p:cNvPr>
          <p:cNvSpPr txBox="1"/>
          <p:nvPr/>
        </p:nvSpPr>
        <p:spPr>
          <a:xfrm>
            <a:off x="1040130" y="1154994"/>
            <a:ext cx="34061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Fireside Chat with the 2020 Presidential Cybersecurity Education Award Recipients</a:t>
            </a:r>
            <a:endParaRPr lang="en-US" sz="4000" dirty="0">
              <a:solidFill>
                <a:schemeClr val="bg1"/>
              </a:solidFill>
              <a:latin typeface="Avenir Medium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A7011-D248-A349-8AA5-A06C539B41C8}"/>
              </a:ext>
            </a:extLst>
          </p:cNvPr>
          <p:cNvSpPr txBox="1"/>
          <p:nvPr/>
        </p:nvSpPr>
        <p:spPr>
          <a:xfrm>
            <a:off x="6195060" y="1588920"/>
            <a:ext cx="52044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Kara Bear </a:t>
            </a:r>
          </a:p>
          <a:p>
            <a:r>
              <a:rPr lang="en-US" sz="1600" dirty="0">
                <a:solidFill>
                  <a:srgbClr val="831C57"/>
                </a:solidFill>
                <a:latin typeface="Avenir Medium" panose="02000503020000020003" pitchFamily="2" charset="0"/>
              </a:rPr>
              <a:t>Superintendent</a:t>
            </a:r>
          </a:p>
          <a:p>
            <a:r>
              <a:rPr lang="en-US" dirty="0"/>
              <a:t>Eagle Butte Public School District 20-1</a:t>
            </a:r>
          </a:p>
          <a:p>
            <a:endParaRPr lang="en-US" sz="2000" dirty="0">
              <a:latin typeface="Avenir Book" panose="02000503020000020003" pitchFamily="2" charset="0"/>
            </a:endParaRPr>
          </a:p>
          <a:p>
            <a:r>
              <a:rPr lang="en-US" sz="2400" dirty="0"/>
              <a:t>Donna Woods </a:t>
            </a:r>
          </a:p>
          <a:p>
            <a:r>
              <a:rPr lang="en-US" sz="1600" dirty="0">
                <a:solidFill>
                  <a:srgbClr val="831C57"/>
                </a:solidFill>
                <a:latin typeface="Avenir Medium" panose="02000503020000020003" pitchFamily="2" charset="0"/>
              </a:rPr>
              <a:t>High school, dual-enrollment ICT/Cybersecurity Educator</a:t>
            </a:r>
          </a:p>
          <a:p>
            <a:r>
              <a:rPr lang="en-US" dirty="0"/>
              <a:t>Canyon Springs High School</a:t>
            </a:r>
          </a:p>
          <a:p>
            <a:endParaRPr lang="en-US" sz="1600" dirty="0">
              <a:latin typeface="Avenir Medium" panose="02000503020000020003" pitchFamily="2" charset="0"/>
            </a:endParaRPr>
          </a:p>
          <a:p>
            <a:r>
              <a:rPr lang="en-US" sz="2400" dirty="0"/>
              <a:t>Jean Morrow</a:t>
            </a:r>
          </a:p>
          <a:p>
            <a:r>
              <a:rPr lang="en-US" sz="1600" dirty="0">
                <a:solidFill>
                  <a:srgbClr val="831C57"/>
                </a:solidFill>
                <a:latin typeface="Avenir Medium" panose="02000503020000020003" pitchFamily="2" charset="0"/>
              </a:rPr>
              <a:t>Policy Advisor</a:t>
            </a:r>
          </a:p>
          <a:p>
            <a:r>
              <a:rPr lang="en-US" sz="1600" dirty="0">
                <a:latin typeface="Avenir Medium" panose="02000503020000020003" pitchFamily="2" charset="0"/>
              </a:rPr>
              <a:t>United States Department of Education</a:t>
            </a:r>
          </a:p>
          <a:p>
            <a:endParaRPr lang="en-US" sz="1600" dirty="0"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084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65DCCA8-D20A-B34C-A49E-46B2E4611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505E1-E670-476F-BEDD-969E8D0C6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60" b="1" dirty="0">
                <a:latin typeface="Calibri" panose="020F0502020204030204" pitchFamily="34" charset="0"/>
                <a:cs typeface="Calibri" panose="020F0502020204030204" pitchFamily="34" charset="0"/>
              </a:rPr>
              <a:t>Background on Presidential Cybersecurity Education Award  </a:t>
            </a:r>
            <a:endParaRPr lang="en-US" sz="216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06DF5-5FAA-4E1B-9CA9-0BB02C9CE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4011" y="1760221"/>
            <a:ext cx="8983979" cy="3859847"/>
          </a:xfrm>
        </p:spPr>
        <p:txBody>
          <a:bodyPr/>
          <a:lstStyle/>
          <a:p>
            <a:pPr marL="411480" indent="-411480">
              <a:buFont typeface="Wingdings" panose="05000000000000000000" pitchFamily="2" charset="2"/>
              <a:buChar char="Ø"/>
            </a:pPr>
            <a:r>
              <a:rPr lang="en-US" sz="1920" dirty="0">
                <a:latin typeface="Arial" panose="020B0604020202020204" pitchFamily="34" charset="0"/>
                <a:cs typeface="Arial" panose="020B0604020202020204" pitchFamily="34" charset="0"/>
              </a:rPr>
              <a:t>President Trump’s </a:t>
            </a:r>
            <a:r>
              <a:rPr lang="en-US" sz="192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Executive Order </a:t>
            </a:r>
            <a:r>
              <a:rPr lang="en-US" sz="1920" dirty="0">
                <a:latin typeface="Arial" panose="020B0604020202020204" pitchFamily="34" charset="0"/>
                <a:cs typeface="Arial" panose="020B0604020202020204" pitchFamily="34" charset="0"/>
              </a:rPr>
              <a:t>on America’s Cybersecurity Workforce – May 2, 2019</a:t>
            </a:r>
          </a:p>
          <a:p>
            <a:pPr marL="411480" indent="-411480">
              <a:buFont typeface="Wingdings" panose="05000000000000000000" pitchFamily="2" charset="2"/>
              <a:buChar char="Ø"/>
            </a:pPr>
            <a:r>
              <a:rPr lang="en-US" sz="1920" dirty="0">
                <a:latin typeface="Arial" panose="020B0604020202020204" pitchFamily="34" charset="0"/>
                <a:cs typeface="Arial" panose="020B0604020202020204" pitchFamily="34" charset="0"/>
              </a:rPr>
              <a:t>Directive for U.S. Department of Education to create a new Presidential Cybersecurity Education Award</a:t>
            </a:r>
          </a:p>
          <a:p>
            <a:pPr marL="411480" indent="-411480">
              <a:buFont typeface="Wingdings" panose="05000000000000000000" pitchFamily="2" charset="2"/>
              <a:buChar char="Ø"/>
            </a:pPr>
            <a:r>
              <a:rPr lang="en-US" sz="1920" dirty="0">
                <a:latin typeface="Arial" panose="020B0604020202020204" pitchFamily="34" charset="0"/>
                <a:cs typeface="Arial" panose="020B0604020202020204" pitchFamily="34" charset="0"/>
              </a:rPr>
              <a:t>Department announced call for nominations during National Cybersecurity Awareness Month in October 2019; Winners announced near Teacher Appreciation Week in May 2019</a:t>
            </a:r>
          </a:p>
          <a:p>
            <a:pPr marL="411480" indent="-411480">
              <a:buFont typeface="Wingdings" panose="05000000000000000000" pitchFamily="2" charset="2"/>
              <a:buChar char="Ø"/>
            </a:pPr>
            <a:r>
              <a:rPr lang="en-US" sz="1920" dirty="0">
                <a:latin typeface="Arial" panose="020B0604020202020204" pitchFamily="34" charset="0"/>
                <a:cs typeface="Arial" panose="020B0604020202020204" pitchFamily="34" charset="0"/>
              </a:rPr>
              <a:t>Today, you’ll get to learn more about the inaugural awardees and the great work they have done in the field of cybersecurity education!</a:t>
            </a:r>
          </a:p>
          <a:p>
            <a:pPr marL="411480" indent="-411480">
              <a:buFont typeface="Wingdings" panose="05000000000000000000" pitchFamily="2" charset="2"/>
              <a:buChar char="Ø"/>
            </a:pPr>
            <a:endParaRPr lang="en-US" sz="19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9655D-E944-409F-B923-84165E296D3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4495F13-F46C-435D-961A-93EC90C19BEA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4632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C20551C-3818-D74B-949B-BC1A9A83F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505E1-E670-476F-BEDD-969E8D0C6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60" b="1" dirty="0">
                <a:latin typeface="Calibri" panose="020F0502020204030204" pitchFamily="34" charset="0"/>
                <a:cs typeface="Calibri" panose="020F0502020204030204" pitchFamily="34" charset="0"/>
              </a:rPr>
              <a:t>Inaugural Awardees</a:t>
            </a:r>
            <a:endParaRPr lang="en-US" sz="216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9655D-E944-409F-B923-84165E296D3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4495F13-F46C-435D-961A-93EC90C19BEA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7C1E7-554A-4E72-8975-913BA33BD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73" y="1738956"/>
            <a:ext cx="2801431" cy="4077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E71A66-2557-4592-B44A-2ADAEA682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824" y="1738956"/>
            <a:ext cx="2799804" cy="40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62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D8DF544-216E-1E45-AA04-38036512D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F977D8-39D2-4602-8395-DEFCE6A91D9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59AEA84-C3CC-472A-A8E6-56D534059DB0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E6165B-ED85-4354-A748-9FFCF210A8BE}"/>
              </a:ext>
            </a:extLst>
          </p:cNvPr>
          <p:cNvSpPr txBox="1">
            <a:spLocks/>
          </p:cNvSpPr>
          <p:nvPr/>
        </p:nvSpPr>
        <p:spPr>
          <a:xfrm>
            <a:off x="1821840" y="1135446"/>
            <a:ext cx="8557560" cy="62472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097280"/>
            <a:r>
              <a:rPr lang="en-US" sz="2160" b="1" kern="0" dirty="0">
                <a:latin typeface="Calibri" panose="020F0502020204030204" pitchFamily="34" charset="0"/>
                <a:cs typeface="Calibri" panose="020F0502020204030204" pitchFamily="34" charset="0"/>
              </a:rPr>
              <a:t>To learn more about the </a:t>
            </a:r>
            <a:r>
              <a:rPr lang="en-US" sz="2160" b="1" dirty="0">
                <a:latin typeface="Calibri" panose="020F0502020204030204" pitchFamily="34" charset="0"/>
                <a:cs typeface="Calibri" panose="020F0502020204030204" pitchFamily="34" charset="0"/>
              </a:rPr>
              <a:t>Presidential Cybersecurity Education Award</a:t>
            </a:r>
            <a:r>
              <a:rPr lang="en-US" sz="216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160" kern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DA55DD-A1A6-4D6F-9A28-48796B43E8BC}"/>
              </a:ext>
            </a:extLst>
          </p:cNvPr>
          <p:cNvSpPr txBox="1"/>
          <p:nvPr/>
        </p:nvSpPr>
        <p:spPr>
          <a:xfrm>
            <a:off x="1821841" y="1936938"/>
            <a:ext cx="8766150" cy="282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920" dirty="0">
                <a:latin typeface="+mj-lt"/>
              </a:rPr>
              <a:t>Visit </a:t>
            </a:r>
            <a:r>
              <a:rPr lang="en-US" sz="1920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https://www.ed.gov/stem</a:t>
            </a:r>
            <a:r>
              <a:rPr lang="en-US" sz="1920" dirty="0">
                <a:latin typeface="+mj-lt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920" dirty="0">
                <a:latin typeface="+mj-lt"/>
              </a:rPr>
              <a:t>Announcement for call for 2020 – 2021 nominations – happening soon!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920" dirty="0">
                <a:latin typeface="+mj-lt"/>
              </a:rPr>
              <a:t>More details about the Inaugural Awardees, go here </a:t>
            </a:r>
            <a:r>
              <a:rPr lang="en-US" sz="1920" dirty="0"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https://www.ed.gov/news/press-releases/us-secretary-education-betsy-devos-honors-two-educators-inaugural-presidential-cybersecurity-education-award</a:t>
            </a:r>
            <a:r>
              <a:rPr lang="en-US" sz="1920" dirty="0">
                <a:latin typeface="+mj-lt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92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92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920" dirty="0">
              <a:latin typeface="+mj-lt"/>
            </a:endParaRPr>
          </a:p>
          <a:p>
            <a:pPr algn="ctr"/>
            <a:r>
              <a:rPr lang="en-US" sz="2400" b="1" dirty="0">
                <a:latin typeface="+mj-lt"/>
              </a:rPr>
              <a:t>Thank you for joining this fireside chat!</a:t>
            </a:r>
          </a:p>
        </p:txBody>
      </p:sp>
    </p:spTree>
    <p:extLst>
      <p:ext uri="{BB962C8B-B14F-4D97-AF65-F5344CB8AC3E}">
        <p14:creationId xmlns:p14="http://schemas.microsoft.com/office/powerpoint/2010/main" val="14969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21562</TotalTime>
  <Words>2213</Words>
  <Application>Microsoft Macintosh PowerPoint</Application>
  <PresentationFormat>Widescreen</PresentationFormat>
  <Paragraphs>324</Paragraphs>
  <Slides>35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Avenir</vt:lpstr>
      <vt:lpstr>Avenir Book</vt:lpstr>
      <vt:lpstr>Avenir Medium</vt:lpstr>
      <vt:lpstr>Calibri</vt:lpstr>
      <vt:lpstr>Calibri Light</vt:lpstr>
      <vt:lpstr>Courier New</vt:lpstr>
      <vt:lpstr>Helvetica Neue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Background on Presidential Cybersecurity Education Award  </vt:lpstr>
      <vt:lpstr>Inaugural Awardees</vt:lpstr>
      <vt:lpstr>PowerPoint Presentation</vt:lpstr>
      <vt:lpstr>PowerPoint Presentation</vt:lpstr>
      <vt:lpstr>About Ed Adams</vt:lpstr>
      <vt:lpstr>About Security Innovation</vt:lpstr>
      <vt:lpstr>Recent Research from The Ponemon Institute</vt:lpstr>
      <vt:lpstr>17 Elements (aka “best practices)</vt:lpstr>
      <vt:lpstr>Training Benchmarks -  What’s Most Effective</vt:lpstr>
      <vt:lpstr>Cyber Ranges – old and new</vt:lpstr>
      <vt:lpstr>Cyber Range Value</vt:lpstr>
      <vt:lpstr>Remote Learning</vt:lpstr>
      <vt:lpstr>Blended Training Reaches Different Learners</vt:lpstr>
      <vt:lpstr>NICE Cybersecurity Workforce Framework</vt:lpstr>
      <vt:lpstr>Realistic Simulation Yields 2X ROI vs. Average Element</vt:lpstr>
      <vt:lpstr>The easiest puzzle we’ll ever do! 3 highly complementary pieces</vt:lpstr>
      <vt:lpstr>Many Great Training Resources Available</vt:lpstr>
      <vt:lpstr>Train 100,000 Techies in 1 Year?!?!</vt:lpstr>
      <vt:lpstr>Goal Setting is Critical</vt:lpstr>
      <vt:lpstr>Measure Competency For Thousands of Software Engineers</vt:lpstr>
      <vt:lpstr>Gartner recommends “Belt” program*</vt:lpstr>
      <vt:lpstr>Quick-start Steps</vt:lpstr>
      <vt:lpstr>Summary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Peres-Furones</dc:creator>
  <cp:lastModifiedBy>Barbara Peres-Furones</cp:lastModifiedBy>
  <cp:revision>32</cp:revision>
  <dcterms:created xsi:type="dcterms:W3CDTF">2019-11-15T02:58:59Z</dcterms:created>
  <dcterms:modified xsi:type="dcterms:W3CDTF">2020-11-09T16:28:56Z</dcterms:modified>
</cp:coreProperties>
</file>