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60" r:id="rId3"/>
    <p:sldId id="293" r:id="rId4"/>
    <p:sldId id="296" r:id="rId5"/>
    <p:sldId id="266" r:id="rId6"/>
    <p:sldId id="299" r:id="rId7"/>
    <p:sldId id="257" r:id="rId8"/>
    <p:sldId id="720" r:id="rId9"/>
    <p:sldId id="258" r:id="rId10"/>
    <p:sldId id="722" r:id="rId11"/>
    <p:sldId id="259" r:id="rId12"/>
    <p:sldId id="262" r:id="rId13"/>
    <p:sldId id="723" r:id="rId14"/>
    <p:sldId id="265" r:id="rId15"/>
    <p:sldId id="545" r:id="rId16"/>
    <p:sldId id="727" r:id="rId17"/>
    <p:sldId id="263" r:id="rId18"/>
    <p:sldId id="726" r:id="rId19"/>
    <p:sldId id="728" r:id="rId20"/>
    <p:sldId id="617" r:id="rId21"/>
    <p:sldId id="623" r:id="rId22"/>
    <p:sldId id="624" r:id="rId23"/>
    <p:sldId id="626" r:id="rId24"/>
    <p:sldId id="618" r:id="rId25"/>
    <p:sldId id="625" r:id="rId26"/>
    <p:sldId id="619" r:id="rId27"/>
    <p:sldId id="627" r:id="rId28"/>
    <p:sldId id="628" r:id="rId29"/>
    <p:sldId id="629" r:id="rId30"/>
    <p:sldId id="630" r:id="rId31"/>
    <p:sldId id="620" r:id="rId32"/>
    <p:sldId id="631" r:id="rId33"/>
    <p:sldId id="632" r:id="rId34"/>
    <p:sldId id="633" r:id="rId35"/>
    <p:sldId id="634" r:id="rId36"/>
    <p:sldId id="635" r:id="rId37"/>
    <p:sldId id="636" r:id="rId38"/>
    <p:sldId id="637" r:id="rId39"/>
    <p:sldId id="548" r:id="rId40"/>
    <p:sldId id="565" r:id="rId41"/>
    <p:sldId id="638" r:id="rId42"/>
    <p:sldId id="639" r:id="rId43"/>
    <p:sldId id="641" r:id="rId44"/>
    <p:sldId id="642" r:id="rId45"/>
    <p:sldId id="643" r:id="rId46"/>
    <p:sldId id="644" r:id="rId47"/>
    <p:sldId id="640" r:id="rId48"/>
    <p:sldId id="621" r:id="rId49"/>
    <p:sldId id="268" r:id="rId50"/>
    <p:sldId id="729" r:id="rId51"/>
    <p:sldId id="298" r:id="rId52"/>
    <p:sldId id="730" r:id="rId53"/>
    <p:sldId id="29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A18329E-A2D6-7F4C-A3A6-44DAA39FCF55}">
          <p14:sldIdLst>
            <p14:sldId id="256"/>
            <p14:sldId id="260"/>
            <p14:sldId id="293"/>
          </p14:sldIdLst>
        </p14:section>
        <p14:section name="Untitled Section" id="{6E916207-63FB-F942-936E-AB94957B7505}">
          <p14:sldIdLst>
            <p14:sldId id="296"/>
            <p14:sldId id="266"/>
            <p14:sldId id="299"/>
            <p14:sldId id="257"/>
            <p14:sldId id="720"/>
            <p14:sldId id="258"/>
            <p14:sldId id="722"/>
            <p14:sldId id="259"/>
            <p14:sldId id="262"/>
            <p14:sldId id="723"/>
            <p14:sldId id="265"/>
            <p14:sldId id="545"/>
            <p14:sldId id="727"/>
            <p14:sldId id="263"/>
            <p14:sldId id="726"/>
            <p14:sldId id="728"/>
            <p14:sldId id="617"/>
            <p14:sldId id="623"/>
            <p14:sldId id="624"/>
            <p14:sldId id="626"/>
            <p14:sldId id="618"/>
            <p14:sldId id="625"/>
            <p14:sldId id="619"/>
            <p14:sldId id="627"/>
            <p14:sldId id="628"/>
            <p14:sldId id="629"/>
            <p14:sldId id="630"/>
            <p14:sldId id="620"/>
            <p14:sldId id="631"/>
            <p14:sldId id="632"/>
            <p14:sldId id="633"/>
            <p14:sldId id="634"/>
            <p14:sldId id="635"/>
            <p14:sldId id="636"/>
            <p14:sldId id="637"/>
            <p14:sldId id="548"/>
            <p14:sldId id="565"/>
            <p14:sldId id="638"/>
            <p14:sldId id="639"/>
            <p14:sldId id="641"/>
            <p14:sldId id="642"/>
            <p14:sldId id="643"/>
            <p14:sldId id="644"/>
            <p14:sldId id="640"/>
            <p14:sldId id="621"/>
            <p14:sldId id="268"/>
            <p14:sldId id="729"/>
            <p14:sldId id="298"/>
            <p14:sldId id="730"/>
            <p14:sldId id="29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1C57"/>
    <a:srgbClr val="00C1F1"/>
    <a:srgbClr val="F79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6"/>
    <p:restoredTop sz="94720"/>
  </p:normalViewPr>
  <p:slideViewPr>
    <p:cSldViewPr snapToGrid="0" snapToObjects="1">
      <p:cViewPr>
        <p:scale>
          <a:sx n="90" d="100"/>
          <a:sy n="90" d="100"/>
        </p:scale>
        <p:origin x="1440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4A5F13-6CD5-6448-A37D-15F1F1B84E02}" type="doc">
      <dgm:prSet loTypeId="urn:microsoft.com/office/officeart/2005/8/layout/bList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7418E30-4350-084A-BA1C-38B20B9F95A5}">
      <dgm:prSet phldrT="[Text]" custT="1"/>
      <dgm:spPr>
        <a:solidFill>
          <a:srgbClr val="4BACC6"/>
        </a:solidFill>
        <a:ln>
          <a:solidFill>
            <a:srgbClr val="49A8C2"/>
          </a:solidFill>
        </a:ln>
      </dgm:spPr>
      <dgm:t>
        <a:bodyPr/>
        <a:lstStyle/>
        <a:p>
          <a:r>
            <a:rPr lang="en-US" sz="2000" b="0" i="0" dirty="0">
              <a:latin typeface="Futura Medium" panose="020B0602020204020303" pitchFamily="34" charset="-79"/>
              <a:cs typeface="Futura Medium" panose="020B0602020204020303" pitchFamily="34" charset="-79"/>
            </a:rPr>
            <a:t>EMPLOYERS</a:t>
          </a:r>
        </a:p>
      </dgm:t>
    </dgm:pt>
    <dgm:pt modelId="{61B835C2-6F95-3C4C-9FC7-AD6CDDD694FA}" type="parTrans" cxnId="{FA77A4CD-323C-2F4D-985F-12C51049F020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55CBE591-D239-8E4B-B36D-38733613810B}" type="sibTrans" cxnId="{FA77A4CD-323C-2F4D-985F-12C51049F020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424D0BD9-9F93-0947-8733-CD1DCB5866BA}">
      <dgm:prSet phldrT="[Text]" custT="1"/>
      <dgm:spPr>
        <a:ln>
          <a:solidFill>
            <a:srgbClr val="4BACC6"/>
          </a:solidFill>
        </a:ln>
      </dgm:spPr>
      <dgm:t>
        <a:bodyPr anchor="ctr" anchorCtr="0"/>
        <a:lstStyle/>
        <a:p>
          <a:pPr>
            <a:buClr>
              <a:schemeClr val="tx1">
                <a:lumMod val="75000"/>
                <a:lumOff val="25000"/>
              </a:schemeClr>
            </a:buClr>
          </a:pP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Public and Private Sectors</a:t>
          </a:r>
        </a:p>
      </dgm:t>
    </dgm:pt>
    <dgm:pt modelId="{62CA3C46-3EA7-E849-A778-0BAD0648D127}" type="parTrans" cxnId="{4C336A01-D233-4F48-8652-DBBF874ED97B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0D845F7A-24ED-3346-9755-DF0192FE5E07}" type="sibTrans" cxnId="{4C336A01-D233-4F48-8652-DBBF874ED97B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24593698-5046-7547-8336-AC329F38E0AF}">
      <dgm:prSet phldrT="[Text]" custT="1"/>
      <dgm:spPr/>
      <dgm:t>
        <a:bodyPr/>
        <a:lstStyle/>
        <a:p>
          <a:r>
            <a:rPr lang="en-US" sz="2000" b="0" i="0" dirty="0">
              <a:latin typeface="Futura Medium" panose="020B0602020204020303" pitchFamily="34" charset="-79"/>
              <a:cs typeface="Futura Medium" panose="020B0602020204020303" pitchFamily="34" charset="-79"/>
            </a:rPr>
            <a:t>LEARNERS</a:t>
          </a:r>
        </a:p>
      </dgm:t>
    </dgm:pt>
    <dgm:pt modelId="{C1ECD76D-8BEF-8142-B1A2-635CBCB00DDD}" type="parTrans" cxnId="{6A7495C4-6D95-924C-A339-531ADF9970E8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1239F5CB-CC1F-4B48-A34E-BFB8CCFDF6EB}" type="sibTrans" cxnId="{6A7495C4-6D95-924C-A339-531ADF9970E8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68C54983-65A7-3547-8ACA-12EB9D0B7AE8}">
      <dgm:prSet phldrT="[Text]" custT="1"/>
      <dgm:spPr/>
      <dgm:t>
        <a:bodyPr anchor="ctr" anchorCtr="0"/>
        <a:lstStyle/>
        <a:p>
          <a:pPr>
            <a:buClr>
              <a:schemeClr val="tx1">
                <a:lumMod val="75000"/>
                <a:lumOff val="25000"/>
              </a:schemeClr>
            </a:buClr>
          </a:pP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Students</a:t>
          </a:r>
        </a:p>
      </dgm:t>
    </dgm:pt>
    <dgm:pt modelId="{FEE409ED-DA70-2548-8FE2-E21AAAC29C11}" type="parTrans" cxnId="{DF6DCC19-227D-8543-8ED1-71BC4C2DCEBF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AC53A93A-2070-784B-AD62-17E66329DC3B}" type="sibTrans" cxnId="{DF6DCC19-227D-8543-8ED1-71BC4C2DCEBF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28F00555-B74F-BE44-B63E-1D27885A182B}">
      <dgm:prSet phldrT="[Text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en-US" b="0" i="0" dirty="0">
              <a:latin typeface="Futura Medium" panose="020B0602020204020303" pitchFamily="34" charset="-79"/>
              <a:cs typeface="Futura Medium" panose="020B0602020204020303" pitchFamily="34" charset="-79"/>
            </a:rPr>
            <a:t>EDUCATION, TRAINING, AND CREDENTIAL PROVIDERS</a:t>
          </a:r>
        </a:p>
      </dgm:t>
    </dgm:pt>
    <dgm:pt modelId="{F04A761D-EB25-9848-B46A-A83EFF4D2E61}" type="parTrans" cxnId="{836B400D-6E0C-0444-BE21-90EE0F3ECDB6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F45C7E57-91FC-F041-8C2A-E0D9CC9E7A3C}" type="sibTrans" cxnId="{836B400D-6E0C-0444-BE21-90EE0F3ECDB6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0227313A-86AE-A84B-906B-D0548B7282DD}">
      <dgm:prSet phldrT="[Text]" custT="1"/>
      <dgm:spPr/>
      <dgm:t>
        <a:bodyPr anchor="ctr" anchorCtr="0"/>
        <a:lstStyle/>
        <a:p>
          <a:pPr>
            <a:buClr>
              <a:schemeClr val="tx1">
                <a:lumMod val="75000"/>
                <a:lumOff val="25000"/>
              </a:schemeClr>
            </a:buClr>
          </a:pP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Job-Seekers</a:t>
          </a:r>
        </a:p>
      </dgm:t>
    </dgm:pt>
    <dgm:pt modelId="{E7A9714B-2C9A-D84C-8EFC-EB5C14B34EB4}" type="parTrans" cxnId="{3AC3CE8C-A564-AD4B-8FEF-A69507F1B88F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87FFE747-B1E5-C142-9495-5896C719FC63}" type="sibTrans" cxnId="{3AC3CE8C-A564-AD4B-8FEF-A69507F1B88F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E2179D35-4D12-F04D-83A8-A49E6AE87F0D}">
      <dgm:prSet phldrT="[Text]" custT="1"/>
      <dgm:spPr/>
      <dgm:t>
        <a:bodyPr anchor="ctr" anchorCtr="0"/>
        <a:lstStyle/>
        <a:p>
          <a:pPr>
            <a:buClr>
              <a:schemeClr val="tx1">
                <a:lumMod val="75000"/>
                <a:lumOff val="25000"/>
              </a:schemeClr>
            </a:buClr>
          </a:pP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Employees</a:t>
          </a:r>
        </a:p>
      </dgm:t>
    </dgm:pt>
    <dgm:pt modelId="{8E6F222D-EAD8-B748-A566-0014ECABC919}" type="parTrans" cxnId="{BF6E5308-4588-7E4F-A8D3-B617075EC4D0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78486D8A-962B-4B4E-AC0E-272E61231700}" type="sibTrans" cxnId="{BF6E5308-4588-7E4F-A8D3-B617075EC4D0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1DAE534B-1D4E-6040-AB0F-744D7466C5D3}">
      <dgm:prSet phldrT="[Text]" custT="1"/>
      <dgm:spPr>
        <a:ln>
          <a:solidFill>
            <a:srgbClr val="4BACC6"/>
          </a:solidFill>
        </a:ln>
      </dgm:spPr>
      <dgm:t>
        <a:bodyPr anchor="ctr" anchorCtr="0"/>
        <a:lstStyle/>
        <a:p>
          <a:pPr>
            <a:buClr>
              <a:schemeClr val="tx1">
                <a:lumMod val="75000"/>
                <a:lumOff val="25000"/>
              </a:schemeClr>
            </a:buClr>
          </a:pP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Human Resources</a:t>
          </a:r>
        </a:p>
      </dgm:t>
    </dgm:pt>
    <dgm:pt modelId="{6CD98E76-832F-4A41-BE7A-D67122D69488}" type="parTrans" cxnId="{D7084829-C061-A640-80CF-B20FA6D04DD4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0CF1EF2D-486A-CF4C-9C85-0EBD9E53A53F}" type="sibTrans" cxnId="{D7084829-C061-A640-80CF-B20FA6D04DD4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A1B0B139-BBE8-784D-A209-E0E091118B94}">
      <dgm:prSet phldrT="[Text]" custT="1"/>
      <dgm:spPr>
        <a:ln>
          <a:solidFill>
            <a:srgbClr val="4BACC6"/>
          </a:solidFill>
        </a:ln>
      </dgm:spPr>
      <dgm:t>
        <a:bodyPr anchor="ctr" anchorCtr="0"/>
        <a:lstStyle/>
        <a:p>
          <a:pPr>
            <a:buClr>
              <a:schemeClr val="tx1">
                <a:lumMod val="75000"/>
                <a:lumOff val="25000"/>
              </a:schemeClr>
            </a:buClr>
          </a:pP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Hiring Managers</a:t>
          </a:r>
        </a:p>
      </dgm:t>
    </dgm:pt>
    <dgm:pt modelId="{20CA4FBC-E45E-5E45-B6C4-7602D4C1FE4E}" type="parTrans" cxnId="{6B746B0C-182E-5348-866F-481DA0EC2E54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A216AB8A-0D42-9D46-BD25-30DC4BEC7E7A}" type="sibTrans" cxnId="{6B746B0C-182E-5348-866F-481DA0EC2E54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F1C23545-EA67-C243-88AE-B5BB4CA0CC1C}">
      <dgm:prSet phldrT="[Text]" custT="1"/>
      <dgm:spPr>
        <a:ln>
          <a:solidFill>
            <a:srgbClr val="4BACC6"/>
          </a:solidFill>
        </a:ln>
      </dgm:spPr>
      <dgm:t>
        <a:bodyPr anchor="ctr" anchorCtr="0"/>
        <a:lstStyle/>
        <a:p>
          <a:pPr>
            <a:buClr>
              <a:schemeClr val="tx1">
                <a:lumMod val="75000"/>
                <a:lumOff val="25000"/>
              </a:schemeClr>
            </a:buClr>
          </a:pP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Other SME’s</a:t>
          </a:r>
        </a:p>
      </dgm:t>
    </dgm:pt>
    <dgm:pt modelId="{F0C0420B-083D-7D42-9AFE-66C3D662E932}" type="parTrans" cxnId="{76BBB89A-3646-6B46-B808-472000A4D005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81DCAE9B-7C74-304B-B5AD-3E5449BE2C22}" type="sibTrans" cxnId="{76BBB89A-3646-6B46-B808-472000A4D005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72600312-F141-A34D-BA52-A83B9F871062}">
      <dgm:prSet phldrT="[Text]" custT="1"/>
      <dgm:spPr>
        <a:ln>
          <a:solidFill>
            <a:schemeClr val="accent6"/>
          </a:solidFill>
        </a:ln>
      </dgm:spPr>
      <dgm:t>
        <a:bodyPr anchor="ctr" anchorCtr="0"/>
        <a:lstStyle/>
        <a:p>
          <a:pPr>
            <a:buClr>
              <a:schemeClr val="tx1">
                <a:lumMod val="75000"/>
                <a:lumOff val="25000"/>
              </a:schemeClr>
            </a:buClr>
          </a:pP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Learning Pathways</a:t>
          </a:r>
        </a:p>
      </dgm:t>
    </dgm:pt>
    <dgm:pt modelId="{6604E8B4-E9B4-4945-8F15-81D6D4896419}" type="parTrans" cxnId="{AA2428D7-3730-4C47-8DB3-264590A168CA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7382C253-14A4-C743-A995-BCCE3B18AD0D}" type="sibTrans" cxnId="{AA2428D7-3730-4C47-8DB3-264590A168CA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36467437-CC8F-2446-A10C-92DEE1B6EBF8}">
      <dgm:prSet phldrT="[Text]" custT="1"/>
      <dgm:spPr>
        <a:ln>
          <a:solidFill>
            <a:schemeClr val="accent6"/>
          </a:solidFill>
        </a:ln>
      </dgm:spPr>
      <dgm:t>
        <a:bodyPr anchor="ctr" anchorCtr="0"/>
        <a:lstStyle/>
        <a:p>
          <a:pPr>
            <a:buClr>
              <a:schemeClr val="tx1">
                <a:lumMod val="75000"/>
                <a:lumOff val="25000"/>
              </a:schemeClr>
            </a:buClr>
          </a:pPr>
          <a:r>
            <a: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Credentials</a:t>
          </a:r>
        </a:p>
      </dgm:t>
    </dgm:pt>
    <dgm:pt modelId="{DA2517E4-C2E8-4849-A2A5-97264207F2EA}" type="parTrans" cxnId="{BD13E32A-8344-4F42-8CB0-DF10A35E4F73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D1479D1A-0CE4-284A-A9FE-A791EEE7DBCC}" type="sibTrans" cxnId="{BD13E32A-8344-4F42-8CB0-DF10A35E4F73}">
      <dgm:prSet/>
      <dgm:spPr/>
      <dgm:t>
        <a:bodyPr/>
        <a:lstStyle/>
        <a:p>
          <a:endParaRPr lang="en-US">
            <a:latin typeface="Avenir Book" panose="02000503020000020003" pitchFamily="2" charset="0"/>
          </a:endParaRPr>
        </a:p>
      </dgm:t>
    </dgm:pt>
    <dgm:pt modelId="{7EA3F652-754C-6A42-85CE-273DAE6FBC64}" type="pres">
      <dgm:prSet presAssocID="{DA4A5F13-6CD5-6448-A37D-15F1F1B84E02}" presName="diagram" presStyleCnt="0">
        <dgm:presLayoutVars>
          <dgm:dir/>
          <dgm:animLvl val="lvl"/>
          <dgm:resizeHandles val="exact"/>
        </dgm:presLayoutVars>
      </dgm:prSet>
      <dgm:spPr/>
    </dgm:pt>
    <dgm:pt modelId="{6B02B2E1-5014-0044-B066-446CC7DD646E}" type="pres">
      <dgm:prSet presAssocID="{27418E30-4350-084A-BA1C-38B20B9F95A5}" presName="compNode" presStyleCnt="0"/>
      <dgm:spPr/>
    </dgm:pt>
    <dgm:pt modelId="{D6F7613C-66C4-DA49-AA2E-A0910A87FF66}" type="pres">
      <dgm:prSet presAssocID="{27418E30-4350-084A-BA1C-38B20B9F95A5}" presName="childRect" presStyleLbl="bgAcc1" presStyleIdx="0" presStyleCnt="3">
        <dgm:presLayoutVars>
          <dgm:bulletEnabled val="1"/>
        </dgm:presLayoutVars>
      </dgm:prSet>
      <dgm:spPr/>
    </dgm:pt>
    <dgm:pt modelId="{1B2B6B41-5493-C04B-BE4D-6C3DE04D5C08}" type="pres">
      <dgm:prSet presAssocID="{27418E30-4350-084A-BA1C-38B20B9F95A5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A30E080-08B3-884F-B10D-365083A002B3}" type="pres">
      <dgm:prSet presAssocID="{27418E30-4350-084A-BA1C-38B20B9F95A5}" presName="parentRect" presStyleLbl="alignNode1" presStyleIdx="0" presStyleCnt="3" custLinFactNeighborX="-2965" custLinFactNeighborY="142"/>
      <dgm:spPr/>
    </dgm:pt>
    <dgm:pt modelId="{F172F54A-EA86-224B-AD57-BCB02E3639AE}" type="pres">
      <dgm:prSet presAssocID="{27418E30-4350-084A-BA1C-38B20B9F95A5}" presName="adorn" presStyleLbl="fgAccFollow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</dgm:spPr>
    </dgm:pt>
    <dgm:pt modelId="{266DEE86-B303-CA40-8CF0-C5EDF545817E}" type="pres">
      <dgm:prSet presAssocID="{55CBE591-D239-8E4B-B36D-38733613810B}" presName="sibTrans" presStyleLbl="sibTrans2D1" presStyleIdx="0" presStyleCnt="0"/>
      <dgm:spPr/>
    </dgm:pt>
    <dgm:pt modelId="{3A25CD51-69A6-6F40-8E07-8B57808C9BD0}" type="pres">
      <dgm:prSet presAssocID="{24593698-5046-7547-8336-AC329F38E0AF}" presName="compNode" presStyleCnt="0"/>
      <dgm:spPr/>
    </dgm:pt>
    <dgm:pt modelId="{E8B706A9-1A39-854B-A74F-C14D07C0584D}" type="pres">
      <dgm:prSet presAssocID="{24593698-5046-7547-8336-AC329F38E0AF}" presName="childRect" presStyleLbl="bgAcc1" presStyleIdx="1" presStyleCnt="3">
        <dgm:presLayoutVars>
          <dgm:bulletEnabled val="1"/>
        </dgm:presLayoutVars>
      </dgm:prSet>
      <dgm:spPr/>
    </dgm:pt>
    <dgm:pt modelId="{8C7401AF-5640-D844-8573-D71EAD4D9BBB}" type="pres">
      <dgm:prSet presAssocID="{24593698-5046-7547-8336-AC329F38E0A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38D42C07-79AB-3D47-815B-5BF4832FC3F9}" type="pres">
      <dgm:prSet presAssocID="{24593698-5046-7547-8336-AC329F38E0AF}" presName="parentRect" presStyleLbl="alignNode1" presStyleIdx="1" presStyleCnt="3"/>
      <dgm:spPr/>
    </dgm:pt>
    <dgm:pt modelId="{0C5279AA-30D2-9047-AD3F-2F1EE4B139E9}" type="pres">
      <dgm:prSet presAssocID="{24593698-5046-7547-8336-AC329F38E0AF}" presName="adorn" presStyleLbl="fgAccFollow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A0D5A9A3-4DDB-9F4D-B48E-17868B2E90D9}" type="pres">
      <dgm:prSet presAssocID="{1239F5CB-CC1F-4B48-A34E-BFB8CCFDF6EB}" presName="sibTrans" presStyleLbl="sibTrans2D1" presStyleIdx="0" presStyleCnt="0"/>
      <dgm:spPr/>
    </dgm:pt>
    <dgm:pt modelId="{F0C61196-3188-2442-8C88-E7530C0A07EE}" type="pres">
      <dgm:prSet presAssocID="{28F00555-B74F-BE44-B63E-1D27885A182B}" presName="compNode" presStyleCnt="0"/>
      <dgm:spPr/>
    </dgm:pt>
    <dgm:pt modelId="{726F0EDF-E584-EA4E-B8A1-A0C9FA545E61}" type="pres">
      <dgm:prSet presAssocID="{28F00555-B74F-BE44-B63E-1D27885A182B}" presName="childRect" presStyleLbl="bgAcc1" presStyleIdx="2" presStyleCnt="3">
        <dgm:presLayoutVars>
          <dgm:bulletEnabled val="1"/>
        </dgm:presLayoutVars>
      </dgm:prSet>
      <dgm:spPr/>
    </dgm:pt>
    <dgm:pt modelId="{7EC235D4-7A74-694F-B72B-72E0B94E0BEE}" type="pres">
      <dgm:prSet presAssocID="{28F00555-B74F-BE44-B63E-1D27885A182B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E37A7F3-9897-AF4B-854B-A87D50DC808B}" type="pres">
      <dgm:prSet presAssocID="{28F00555-B74F-BE44-B63E-1D27885A182B}" presName="parentRect" presStyleLbl="alignNode1" presStyleIdx="2" presStyleCnt="3"/>
      <dgm:spPr/>
    </dgm:pt>
    <dgm:pt modelId="{849B8EEA-E850-1745-A66B-C2B76FDBF675}" type="pres">
      <dgm:prSet presAssocID="{28F00555-B74F-BE44-B63E-1D27885A182B}" presName="adorn" presStyleLbl="fgAccFollowNode1" presStyleIdx="2" presStyleCnt="3"/>
      <dgm:spPr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1A551800-3C4A-454A-A986-46FB5F53DC6D}" type="presOf" srcId="{24593698-5046-7547-8336-AC329F38E0AF}" destId="{8C7401AF-5640-D844-8573-D71EAD4D9BBB}" srcOrd="0" destOrd="0" presId="urn:microsoft.com/office/officeart/2005/8/layout/bList2"/>
    <dgm:cxn modelId="{4C336A01-D233-4F48-8652-DBBF874ED97B}" srcId="{27418E30-4350-084A-BA1C-38B20B9F95A5}" destId="{424D0BD9-9F93-0947-8733-CD1DCB5866BA}" srcOrd="0" destOrd="0" parTransId="{62CA3C46-3EA7-E849-A778-0BAD0648D127}" sibTransId="{0D845F7A-24ED-3346-9755-DF0192FE5E07}"/>
    <dgm:cxn modelId="{BF6E5308-4588-7E4F-A8D3-B617075EC4D0}" srcId="{24593698-5046-7547-8336-AC329F38E0AF}" destId="{E2179D35-4D12-F04D-83A8-A49E6AE87F0D}" srcOrd="2" destOrd="0" parTransId="{8E6F222D-EAD8-B748-A566-0014ECABC919}" sibTransId="{78486D8A-962B-4B4E-AC0E-272E61231700}"/>
    <dgm:cxn modelId="{6B746B0C-182E-5348-866F-481DA0EC2E54}" srcId="{27418E30-4350-084A-BA1C-38B20B9F95A5}" destId="{A1B0B139-BBE8-784D-A209-E0E091118B94}" srcOrd="2" destOrd="0" parTransId="{20CA4FBC-E45E-5E45-B6C4-7602D4C1FE4E}" sibTransId="{A216AB8A-0D42-9D46-BD25-30DC4BEC7E7A}"/>
    <dgm:cxn modelId="{836B400D-6E0C-0444-BE21-90EE0F3ECDB6}" srcId="{DA4A5F13-6CD5-6448-A37D-15F1F1B84E02}" destId="{28F00555-B74F-BE44-B63E-1D27885A182B}" srcOrd="2" destOrd="0" parTransId="{F04A761D-EB25-9848-B46A-A83EFF4D2E61}" sibTransId="{F45C7E57-91FC-F041-8C2A-E0D9CC9E7A3C}"/>
    <dgm:cxn modelId="{E003F212-A85F-E548-86D8-1BF7CA5EF52E}" type="presOf" srcId="{0227313A-86AE-A84B-906B-D0548B7282DD}" destId="{E8B706A9-1A39-854B-A74F-C14D07C0584D}" srcOrd="0" destOrd="1" presId="urn:microsoft.com/office/officeart/2005/8/layout/bList2"/>
    <dgm:cxn modelId="{DF6DCC19-227D-8543-8ED1-71BC4C2DCEBF}" srcId="{24593698-5046-7547-8336-AC329F38E0AF}" destId="{68C54983-65A7-3547-8ACA-12EB9D0B7AE8}" srcOrd="0" destOrd="0" parTransId="{FEE409ED-DA70-2548-8FE2-E21AAAC29C11}" sibTransId="{AC53A93A-2070-784B-AD62-17E66329DC3B}"/>
    <dgm:cxn modelId="{D7084829-C061-A640-80CF-B20FA6D04DD4}" srcId="{27418E30-4350-084A-BA1C-38B20B9F95A5}" destId="{1DAE534B-1D4E-6040-AB0F-744D7466C5D3}" srcOrd="1" destOrd="0" parTransId="{6CD98E76-832F-4A41-BE7A-D67122D69488}" sibTransId="{0CF1EF2D-486A-CF4C-9C85-0EBD9E53A53F}"/>
    <dgm:cxn modelId="{BADFA029-708E-B441-A21A-5B50EEA215AE}" type="presOf" srcId="{68C54983-65A7-3547-8ACA-12EB9D0B7AE8}" destId="{E8B706A9-1A39-854B-A74F-C14D07C0584D}" srcOrd="0" destOrd="0" presId="urn:microsoft.com/office/officeart/2005/8/layout/bList2"/>
    <dgm:cxn modelId="{BD13E32A-8344-4F42-8CB0-DF10A35E4F73}" srcId="{28F00555-B74F-BE44-B63E-1D27885A182B}" destId="{36467437-CC8F-2446-A10C-92DEE1B6EBF8}" srcOrd="1" destOrd="0" parTransId="{DA2517E4-C2E8-4849-A2A5-97264207F2EA}" sibTransId="{D1479D1A-0CE4-284A-A9FE-A791EEE7DBCC}"/>
    <dgm:cxn modelId="{F8486F33-ACE9-8D4C-AB47-1AD621D8EBB8}" type="presOf" srcId="{E2179D35-4D12-F04D-83A8-A49E6AE87F0D}" destId="{E8B706A9-1A39-854B-A74F-C14D07C0584D}" srcOrd="0" destOrd="2" presId="urn:microsoft.com/office/officeart/2005/8/layout/bList2"/>
    <dgm:cxn modelId="{287BA93E-F6AF-5448-9ECB-D80DC7DA8714}" type="presOf" srcId="{72600312-F141-A34D-BA52-A83B9F871062}" destId="{726F0EDF-E584-EA4E-B8A1-A0C9FA545E61}" srcOrd="0" destOrd="0" presId="urn:microsoft.com/office/officeart/2005/8/layout/bList2"/>
    <dgm:cxn modelId="{CEA8A83F-E437-9C4C-B007-9BC4A695E788}" type="presOf" srcId="{A1B0B139-BBE8-784D-A209-E0E091118B94}" destId="{D6F7613C-66C4-DA49-AA2E-A0910A87FF66}" srcOrd="0" destOrd="2" presId="urn:microsoft.com/office/officeart/2005/8/layout/bList2"/>
    <dgm:cxn modelId="{2E93AF4C-90B7-7E47-8A22-A663D0AC6EDE}" type="presOf" srcId="{55CBE591-D239-8E4B-B36D-38733613810B}" destId="{266DEE86-B303-CA40-8CF0-C5EDF545817E}" srcOrd="0" destOrd="0" presId="urn:microsoft.com/office/officeart/2005/8/layout/bList2"/>
    <dgm:cxn modelId="{6F69DD5A-72B5-D047-8B34-2E44B5159740}" type="presOf" srcId="{424D0BD9-9F93-0947-8733-CD1DCB5866BA}" destId="{D6F7613C-66C4-DA49-AA2E-A0910A87FF66}" srcOrd="0" destOrd="0" presId="urn:microsoft.com/office/officeart/2005/8/layout/bList2"/>
    <dgm:cxn modelId="{B9A63169-F552-3B43-AEAA-4BA9E2DE80AD}" type="presOf" srcId="{F1C23545-EA67-C243-88AE-B5BB4CA0CC1C}" destId="{D6F7613C-66C4-DA49-AA2E-A0910A87FF66}" srcOrd="0" destOrd="3" presId="urn:microsoft.com/office/officeart/2005/8/layout/bList2"/>
    <dgm:cxn modelId="{3AC3CE8C-A564-AD4B-8FEF-A69507F1B88F}" srcId="{24593698-5046-7547-8336-AC329F38E0AF}" destId="{0227313A-86AE-A84B-906B-D0548B7282DD}" srcOrd="1" destOrd="0" parTransId="{E7A9714B-2C9A-D84C-8EFC-EB5C14B34EB4}" sibTransId="{87FFE747-B1E5-C142-9495-5896C719FC63}"/>
    <dgm:cxn modelId="{3690D38C-30CF-9A48-8EA4-D97C94ACD96B}" type="presOf" srcId="{1DAE534B-1D4E-6040-AB0F-744D7466C5D3}" destId="{D6F7613C-66C4-DA49-AA2E-A0910A87FF66}" srcOrd="0" destOrd="1" presId="urn:microsoft.com/office/officeart/2005/8/layout/bList2"/>
    <dgm:cxn modelId="{51A7BF90-B4DD-A44F-8035-AFAE7F76B123}" type="presOf" srcId="{27418E30-4350-084A-BA1C-38B20B9F95A5}" destId="{3A30E080-08B3-884F-B10D-365083A002B3}" srcOrd="1" destOrd="0" presId="urn:microsoft.com/office/officeart/2005/8/layout/bList2"/>
    <dgm:cxn modelId="{E182D293-E0C0-FE4C-86EA-3793FA69F976}" type="presOf" srcId="{24593698-5046-7547-8336-AC329F38E0AF}" destId="{38D42C07-79AB-3D47-815B-5BF4832FC3F9}" srcOrd="1" destOrd="0" presId="urn:microsoft.com/office/officeart/2005/8/layout/bList2"/>
    <dgm:cxn modelId="{76BBB89A-3646-6B46-B808-472000A4D005}" srcId="{27418E30-4350-084A-BA1C-38B20B9F95A5}" destId="{F1C23545-EA67-C243-88AE-B5BB4CA0CC1C}" srcOrd="3" destOrd="0" parTransId="{F0C0420B-083D-7D42-9AFE-66C3D662E932}" sibTransId="{81DCAE9B-7C74-304B-B5AD-3E5449BE2C22}"/>
    <dgm:cxn modelId="{36D00C9C-B909-9243-878B-44E316217D73}" type="presOf" srcId="{36467437-CC8F-2446-A10C-92DEE1B6EBF8}" destId="{726F0EDF-E584-EA4E-B8A1-A0C9FA545E61}" srcOrd="0" destOrd="1" presId="urn:microsoft.com/office/officeart/2005/8/layout/bList2"/>
    <dgm:cxn modelId="{A15DBC9F-318A-3149-AD22-A2ECA1280A02}" type="presOf" srcId="{1239F5CB-CC1F-4B48-A34E-BFB8CCFDF6EB}" destId="{A0D5A9A3-4DDB-9F4D-B48E-17868B2E90D9}" srcOrd="0" destOrd="0" presId="urn:microsoft.com/office/officeart/2005/8/layout/bList2"/>
    <dgm:cxn modelId="{6A7495C4-6D95-924C-A339-531ADF9970E8}" srcId="{DA4A5F13-6CD5-6448-A37D-15F1F1B84E02}" destId="{24593698-5046-7547-8336-AC329F38E0AF}" srcOrd="1" destOrd="0" parTransId="{C1ECD76D-8BEF-8142-B1A2-635CBCB00DDD}" sibTransId="{1239F5CB-CC1F-4B48-A34E-BFB8CCFDF6EB}"/>
    <dgm:cxn modelId="{5FB4F2C7-E44D-9748-BF9F-2E91A3F551FC}" type="presOf" srcId="{28F00555-B74F-BE44-B63E-1D27885A182B}" destId="{EE37A7F3-9897-AF4B-854B-A87D50DC808B}" srcOrd="1" destOrd="0" presId="urn:microsoft.com/office/officeart/2005/8/layout/bList2"/>
    <dgm:cxn modelId="{FA77A4CD-323C-2F4D-985F-12C51049F020}" srcId="{DA4A5F13-6CD5-6448-A37D-15F1F1B84E02}" destId="{27418E30-4350-084A-BA1C-38B20B9F95A5}" srcOrd="0" destOrd="0" parTransId="{61B835C2-6F95-3C4C-9FC7-AD6CDDD694FA}" sibTransId="{55CBE591-D239-8E4B-B36D-38733613810B}"/>
    <dgm:cxn modelId="{AA2428D7-3730-4C47-8DB3-264590A168CA}" srcId="{28F00555-B74F-BE44-B63E-1D27885A182B}" destId="{72600312-F141-A34D-BA52-A83B9F871062}" srcOrd="0" destOrd="0" parTransId="{6604E8B4-E9B4-4945-8F15-81D6D4896419}" sibTransId="{7382C253-14A4-C743-A995-BCCE3B18AD0D}"/>
    <dgm:cxn modelId="{9A7E7CD7-DA08-EB44-B43F-21DF51C255A7}" type="presOf" srcId="{27418E30-4350-084A-BA1C-38B20B9F95A5}" destId="{1B2B6B41-5493-C04B-BE4D-6C3DE04D5C08}" srcOrd="0" destOrd="0" presId="urn:microsoft.com/office/officeart/2005/8/layout/bList2"/>
    <dgm:cxn modelId="{E8F9CBDB-6547-8F4B-B286-E64AAE665F1D}" type="presOf" srcId="{DA4A5F13-6CD5-6448-A37D-15F1F1B84E02}" destId="{7EA3F652-754C-6A42-85CE-273DAE6FBC64}" srcOrd="0" destOrd="0" presId="urn:microsoft.com/office/officeart/2005/8/layout/bList2"/>
    <dgm:cxn modelId="{22BE5EFD-883C-FD49-8C30-284121F9CF85}" type="presOf" srcId="{28F00555-B74F-BE44-B63E-1D27885A182B}" destId="{7EC235D4-7A74-694F-B72B-72E0B94E0BEE}" srcOrd="0" destOrd="0" presId="urn:microsoft.com/office/officeart/2005/8/layout/bList2"/>
    <dgm:cxn modelId="{76A1D0DA-25AC-0A4B-A24A-D4958762B9DD}" type="presParOf" srcId="{7EA3F652-754C-6A42-85CE-273DAE6FBC64}" destId="{6B02B2E1-5014-0044-B066-446CC7DD646E}" srcOrd="0" destOrd="0" presId="urn:microsoft.com/office/officeart/2005/8/layout/bList2"/>
    <dgm:cxn modelId="{D7F31CE1-CFD6-1243-BB45-A4DA56A596CA}" type="presParOf" srcId="{6B02B2E1-5014-0044-B066-446CC7DD646E}" destId="{D6F7613C-66C4-DA49-AA2E-A0910A87FF66}" srcOrd="0" destOrd="0" presId="urn:microsoft.com/office/officeart/2005/8/layout/bList2"/>
    <dgm:cxn modelId="{7AA2C12B-9C9B-0B42-976F-A5C20FC7B7D2}" type="presParOf" srcId="{6B02B2E1-5014-0044-B066-446CC7DD646E}" destId="{1B2B6B41-5493-C04B-BE4D-6C3DE04D5C08}" srcOrd="1" destOrd="0" presId="urn:microsoft.com/office/officeart/2005/8/layout/bList2"/>
    <dgm:cxn modelId="{E4181B45-BD42-C849-8F47-44E258DDA200}" type="presParOf" srcId="{6B02B2E1-5014-0044-B066-446CC7DD646E}" destId="{3A30E080-08B3-884F-B10D-365083A002B3}" srcOrd="2" destOrd="0" presId="urn:microsoft.com/office/officeart/2005/8/layout/bList2"/>
    <dgm:cxn modelId="{A360195A-C635-AF4D-A707-6C2171F4F841}" type="presParOf" srcId="{6B02B2E1-5014-0044-B066-446CC7DD646E}" destId="{F172F54A-EA86-224B-AD57-BCB02E3639AE}" srcOrd="3" destOrd="0" presId="urn:microsoft.com/office/officeart/2005/8/layout/bList2"/>
    <dgm:cxn modelId="{2E2614CA-4905-634E-AF91-9D278DE4CC00}" type="presParOf" srcId="{7EA3F652-754C-6A42-85CE-273DAE6FBC64}" destId="{266DEE86-B303-CA40-8CF0-C5EDF545817E}" srcOrd="1" destOrd="0" presId="urn:microsoft.com/office/officeart/2005/8/layout/bList2"/>
    <dgm:cxn modelId="{86DE9656-DBB9-E64E-A88C-2A32BAF7A560}" type="presParOf" srcId="{7EA3F652-754C-6A42-85CE-273DAE6FBC64}" destId="{3A25CD51-69A6-6F40-8E07-8B57808C9BD0}" srcOrd="2" destOrd="0" presId="urn:microsoft.com/office/officeart/2005/8/layout/bList2"/>
    <dgm:cxn modelId="{E1C59E3C-E73B-6F4C-9BCD-5BB9BF150771}" type="presParOf" srcId="{3A25CD51-69A6-6F40-8E07-8B57808C9BD0}" destId="{E8B706A9-1A39-854B-A74F-C14D07C0584D}" srcOrd="0" destOrd="0" presId="urn:microsoft.com/office/officeart/2005/8/layout/bList2"/>
    <dgm:cxn modelId="{75DD6695-C6D3-F146-9024-4A21548B4313}" type="presParOf" srcId="{3A25CD51-69A6-6F40-8E07-8B57808C9BD0}" destId="{8C7401AF-5640-D844-8573-D71EAD4D9BBB}" srcOrd="1" destOrd="0" presId="urn:microsoft.com/office/officeart/2005/8/layout/bList2"/>
    <dgm:cxn modelId="{81FBE21D-42F6-2048-8295-CFA6A979C7AE}" type="presParOf" srcId="{3A25CD51-69A6-6F40-8E07-8B57808C9BD0}" destId="{38D42C07-79AB-3D47-815B-5BF4832FC3F9}" srcOrd="2" destOrd="0" presId="urn:microsoft.com/office/officeart/2005/8/layout/bList2"/>
    <dgm:cxn modelId="{D37BB4EC-F2D8-2F47-93D0-B7967618BE6F}" type="presParOf" srcId="{3A25CD51-69A6-6F40-8E07-8B57808C9BD0}" destId="{0C5279AA-30D2-9047-AD3F-2F1EE4B139E9}" srcOrd="3" destOrd="0" presId="urn:microsoft.com/office/officeart/2005/8/layout/bList2"/>
    <dgm:cxn modelId="{931FCA96-9076-5341-827C-23B3FC23E20A}" type="presParOf" srcId="{7EA3F652-754C-6A42-85CE-273DAE6FBC64}" destId="{A0D5A9A3-4DDB-9F4D-B48E-17868B2E90D9}" srcOrd="3" destOrd="0" presId="urn:microsoft.com/office/officeart/2005/8/layout/bList2"/>
    <dgm:cxn modelId="{B07E78BA-28F3-9A4C-83DA-D07F639F2410}" type="presParOf" srcId="{7EA3F652-754C-6A42-85CE-273DAE6FBC64}" destId="{F0C61196-3188-2442-8C88-E7530C0A07EE}" srcOrd="4" destOrd="0" presId="urn:microsoft.com/office/officeart/2005/8/layout/bList2"/>
    <dgm:cxn modelId="{58B38031-A81A-004E-A43D-ADAAD7B56610}" type="presParOf" srcId="{F0C61196-3188-2442-8C88-E7530C0A07EE}" destId="{726F0EDF-E584-EA4E-B8A1-A0C9FA545E61}" srcOrd="0" destOrd="0" presId="urn:microsoft.com/office/officeart/2005/8/layout/bList2"/>
    <dgm:cxn modelId="{DA17AF24-A44C-794D-A892-0D2243ADDC36}" type="presParOf" srcId="{F0C61196-3188-2442-8C88-E7530C0A07EE}" destId="{7EC235D4-7A74-694F-B72B-72E0B94E0BEE}" srcOrd="1" destOrd="0" presId="urn:microsoft.com/office/officeart/2005/8/layout/bList2"/>
    <dgm:cxn modelId="{6870054D-6226-394B-B299-AB5F4A14BE6F}" type="presParOf" srcId="{F0C61196-3188-2442-8C88-E7530C0A07EE}" destId="{EE37A7F3-9897-AF4B-854B-A87D50DC808B}" srcOrd="2" destOrd="0" presId="urn:microsoft.com/office/officeart/2005/8/layout/bList2"/>
    <dgm:cxn modelId="{C5A199DF-8441-1243-AFC2-2C585D4C9AD9}" type="presParOf" srcId="{F0C61196-3188-2442-8C88-E7530C0A07EE}" destId="{849B8EEA-E850-1745-A66B-C2B76FDBF675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65C1F7-1805-8744-9F87-0FAE31052746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B0D4C756-9EE5-AE46-AD76-BD21F7A23503}">
      <dgm:prSet phldrT="[Text]" custT="1"/>
      <dgm:spPr>
        <a:solidFill>
          <a:schemeClr val="tx2">
            <a:lumMod val="75000"/>
          </a:schemeClr>
        </a:solidFill>
        <a:ln>
          <a:solidFill>
            <a:schemeClr val="tx2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latin typeface="Modern Love Caps" panose="020F0502020204030204" pitchFamily="34" charset="0"/>
              <a:cs typeface="Futura Medium" panose="020B0602020204020303" pitchFamily="34" charset="-79"/>
            </a:rPr>
            <a:t>TEAMS</a:t>
          </a:r>
        </a:p>
      </dgm:t>
    </dgm:pt>
    <dgm:pt modelId="{057245A8-C811-7A48-AA1D-435CFF685360}" type="parTrans" cxnId="{58C16514-0F38-6748-BEDB-F254B2711DEA}">
      <dgm:prSet/>
      <dgm:spPr/>
      <dgm:t>
        <a:bodyPr/>
        <a:lstStyle/>
        <a:p>
          <a:endParaRPr lang="en-US"/>
        </a:p>
      </dgm:t>
    </dgm:pt>
    <dgm:pt modelId="{112A0C5C-9B21-7D46-9910-709D87594859}" type="sibTrans" cxnId="{58C16514-0F38-6748-BEDB-F254B2711DE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C1F56AB-7360-EB4D-8E18-2AC7A0CBF545}">
      <dgm:prSet phldrT="[Text]" custT="1"/>
      <dgm:spPr>
        <a:solidFill>
          <a:srgbClr val="0070C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100" b="1" dirty="0">
              <a:latin typeface="Modern Love Caps" panose="020F0502020204030204" pitchFamily="34" charset="0"/>
              <a:cs typeface="FUTURA MEDIUM" panose="020B0602020204020303" pitchFamily="34" charset="-79"/>
            </a:rPr>
            <a:t>COMPETENCIES</a:t>
          </a:r>
        </a:p>
      </dgm:t>
    </dgm:pt>
    <dgm:pt modelId="{3C70F4E8-01D8-C94B-A251-637CA112F862}" type="parTrans" cxnId="{D56362FB-E8E8-974B-A684-D83BCCA60BD9}">
      <dgm:prSet/>
      <dgm:spPr/>
      <dgm:t>
        <a:bodyPr/>
        <a:lstStyle/>
        <a:p>
          <a:endParaRPr lang="en-US"/>
        </a:p>
      </dgm:t>
    </dgm:pt>
    <dgm:pt modelId="{9E1A3F61-C6E1-A044-B01D-13A4FD6B026F}" type="sibTrans" cxnId="{D56362FB-E8E8-974B-A684-D83BCCA60BD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rgbClr val="0070C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DBC35FD6-E2AC-4F4C-9D0C-F4FE0BAD2BC2}">
      <dgm:prSet phldrT="[Text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400" dirty="0">
              <a:latin typeface="Modern Love Caps" panose="020F0502020204030204" pitchFamily="34" charset="0"/>
              <a:cs typeface="Modern Love Caps" panose="020F0502020204030204" pitchFamily="34" charset="0"/>
            </a:rPr>
            <a:t>WORK ROLES</a:t>
          </a:r>
        </a:p>
      </dgm:t>
    </dgm:pt>
    <dgm:pt modelId="{56230265-5A9F-CE43-B940-17547406DC84}" type="parTrans" cxnId="{0930E636-BCE6-DC48-8289-607AB87D7A17}">
      <dgm:prSet/>
      <dgm:spPr/>
      <dgm:t>
        <a:bodyPr/>
        <a:lstStyle/>
        <a:p>
          <a:endParaRPr lang="en-US"/>
        </a:p>
      </dgm:t>
    </dgm:pt>
    <dgm:pt modelId="{D5EA543D-D027-2947-9407-77C4B1DE4B1D}" type="sibTrans" cxnId="{0930E636-BCE6-DC48-8289-607AB87D7A17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n-US"/>
        </a:p>
      </dgm:t>
    </dgm:pt>
    <dgm:pt modelId="{0DD96531-1CF4-FC48-8659-84E630E2A2D3}" type="pres">
      <dgm:prSet presAssocID="{5B65C1F7-1805-8744-9F87-0FAE31052746}" presName="Name0" presStyleCnt="0">
        <dgm:presLayoutVars>
          <dgm:chMax val="21"/>
          <dgm:chPref val="21"/>
        </dgm:presLayoutVars>
      </dgm:prSet>
      <dgm:spPr/>
    </dgm:pt>
    <dgm:pt modelId="{7FAF1812-FF4C-2C44-AFA7-20AEDDC7CAEB}" type="pres">
      <dgm:prSet presAssocID="{B0D4C756-9EE5-AE46-AD76-BD21F7A23503}" presName="text1" presStyleCnt="0"/>
      <dgm:spPr/>
    </dgm:pt>
    <dgm:pt modelId="{E844808C-F057-F347-8220-42770BB36C2B}" type="pres">
      <dgm:prSet presAssocID="{B0D4C756-9EE5-AE46-AD76-BD21F7A23503}" presName="textRepeatNode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908968B-01E7-8D40-9BD0-37080275A8B3}" type="pres">
      <dgm:prSet presAssocID="{B0D4C756-9EE5-AE46-AD76-BD21F7A23503}" presName="textaccent1" presStyleCnt="0"/>
      <dgm:spPr/>
    </dgm:pt>
    <dgm:pt modelId="{EA50FD86-9440-644F-8E0D-7B3B1A74B461}" type="pres">
      <dgm:prSet presAssocID="{B0D4C756-9EE5-AE46-AD76-BD21F7A23503}" presName="accentRepeatNode" presStyleLbl="solidAlignAcc1" presStyleIdx="0" presStyleCnt="6"/>
      <dgm:spPr/>
    </dgm:pt>
    <dgm:pt modelId="{D4ACF4AC-6805-1547-8F87-C1F05C372F99}" type="pres">
      <dgm:prSet presAssocID="{112A0C5C-9B21-7D46-9910-709D87594859}" presName="image1" presStyleCnt="0"/>
      <dgm:spPr/>
    </dgm:pt>
    <dgm:pt modelId="{48A864EB-8178-2644-BCA4-D640E8A13573}" type="pres">
      <dgm:prSet presAssocID="{112A0C5C-9B21-7D46-9910-709D87594859}" presName="imageRepeatNode" presStyleLbl="alignAcc1" presStyleIdx="0" presStyleCnt="3"/>
      <dgm:spPr/>
    </dgm:pt>
    <dgm:pt modelId="{AC7ED07E-3136-7242-8D69-E16368FC08B2}" type="pres">
      <dgm:prSet presAssocID="{112A0C5C-9B21-7D46-9910-709D87594859}" presName="imageaccent1" presStyleCnt="0"/>
      <dgm:spPr/>
    </dgm:pt>
    <dgm:pt modelId="{3632A2BB-2E92-AC41-9D11-B7714CC44091}" type="pres">
      <dgm:prSet presAssocID="{112A0C5C-9B21-7D46-9910-709D87594859}" presName="accentRepeatNode" presStyleLbl="solidAlignAcc1" presStyleIdx="1" presStyleCnt="6"/>
      <dgm:spPr/>
    </dgm:pt>
    <dgm:pt modelId="{9EB31E2B-1D70-7447-9EF5-0EA9B8598FCD}" type="pres">
      <dgm:prSet presAssocID="{DC1F56AB-7360-EB4D-8E18-2AC7A0CBF545}" presName="text2" presStyleCnt="0"/>
      <dgm:spPr/>
    </dgm:pt>
    <dgm:pt modelId="{4FED7189-DCA4-8242-8877-537A564406A1}" type="pres">
      <dgm:prSet presAssocID="{DC1F56AB-7360-EB4D-8E18-2AC7A0CBF545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59172AB-2BC9-A948-9386-C6882F4F2029}" type="pres">
      <dgm:prSet presAssocID="{DC1F56AB-7360-EB4D-8E18-2AC7A0CBF545}" presName="textaccent2" presStyleCnt="0"/>
      <dgm:spPr/>
    </dgm:pt>
    <dgm:pt modelId="{BF96C27E-53B1-9D41-A472-5C8D533ADF0C}" type="pres">
      <dgm:prSet presAssocID="{DC1F56AB-7360-EB4D-8E18-2AC7A0CBF545}" presName="accentRepeatNode" presStyleLbl="solidAlignAcc1" presStyleIdx="2" presStyleCnt="6"/>
      <dgm:spPr/>
    </dgm:pt>
    <dgm:pt modelId="{01E6904F-DD33-DC44-9AAA-627C85F89172}" type="pres">
      <dgm:prSet presAssocID="{9E1A3F61-C6E1-A044-B01D-13A4FD6B026F}" presName="image2" presStyleCnt="0"/>
      <dgm:spPr/>
    </dgm:pt>
    <dgm:pt modelId="{EE391A90-6DD6-1540-ABE4-03BDFE02D91C}" type="pres">
      <dgm:prSet presAssocID="{9E1A3F61-C6E1-A044-B01D-13A4FD6B026F}" presName="imageRepeatNode" presStyleLbl="alignAcc1" presStyleIdx="1" presStyleCnt="3"/>
      <dgm:spPr/>
    </dgm:pt>
    <dgm:pt modelId="{48D7EE3E-F519-A743-85D0-0A9A6A261118}" type="pres">
      <dgm:prSet presAssocID="{9E1A3F61-C6E1-A044-B01D-13A4FD6B026F}" presName="imageaccent2" presStyleCnt="0"/>
      <dgm:spPr/>
    </dgm:pt>
    <dgm:pt modelId="{69295984-837C-A54C-9E84-F904FBAEB7C8}" type="pres">
      <dgm:prSet presAssocID="{9E1A3F61-C6E1-A044-B01D-13A4FD6B026F}" presName="accentRepeatNode" presStyleLbl="solidAlignAcc1" presStyleIdx="3" presStyleCnt="6"/>
      <dgm:spPr/>
    </dgm:pt>
    <dgm:pt modelId="{B03FB190-BBCC-E14A-9BBA-EB2B8A267577}" type="pres">
      <dgm:prSet presAssocID="{DBC35FD6-E2AC-4F4C-9D0C-F4FE0BAD2BC2}" presName="text3" presStyleCnt="0"/>
      <dgm:spPr/>
    </dgm:pt>
    <dgm:pt modelId="{80F3500F-5123-CC47-BDE1-ACC5EBE697F0}" type="pres">
      <dgm:prSet presAssocID="{DBC35FD6-E2AC-4F4C-9D0C-F4FE0BAD2BC2}" presName="textRepeatNode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01004D3-3D61-B440-86EC-DE102EA1C6BB}" type="pres">
      <dgm:prSet presAssocID="{DBC35FD6-E2AC-4F4C-9D0C-F4FE0BAD2BC2}" presName="textaccent3" presStyleCnt="0"/>
      <dgm:spPr/>
    </dgm:pt>
    <dgm:pt modelId="{A60AF7A9-D717-D242-B943-35CC6BB04986}" type="pres">
      <dgm:prSet presAssocID="{DBC35FD6-E2AC-4F4C-9D0C-F4FE0BAD2BC2}" presName="accentRepeatNode" presStyleLbl="solidAlignAcc1" presStyleIdx="4" presStyleCnt="6"/>
      <dgm:spPr/>
    </dgm:pt>
    <dgm:pt modelId="{5BAA3001-47C5-E64D-9698-F266C6213B38}" type="pres">
      <dgm:prSet presAssocID="{D5EA543D-D027-2947-9407-77C4B1DE4B1D}" presName="image3" presStyleCnt="0"/>
      <dgm:spPr/>
    </dgm:pt>
    <dgm:pt modelId="{E49D8345-C201-2742-8A2A-F3D917F5D96E}" type="pres">
      <dgm:prSet presAssocID="{D5EA543D-D027-2947-9407-77C4B1DE4B1D}" presName="imageRepeatNode" presStyleLbl="alignAcc1" presStyleIdx="2" presStyleCnt="3"/>
      <dgm:spPr/>
    </dgm:pt>
    <dgm:pt modelId="{4FF6C645-52CA-3243-9445-2F38ADBD2275}" type="pres">
      <dgm:prSet presAssocID="{D5EA543D-D027-2947-9407-77C4B1DE4B1D}" presName="imageaccent3" presStyleCnt="0"/>
      <dgm:spPr/>
    </dgm:pt>
    <dgm:pt modelId="{DA6E834E-B7A0-E143-ACB6-C14E5FA4402D}" type="pres">
      <dgm:prSet presAssocID="{D5EA543D-D027-2947-9407-77C4B1DE4B1D}" presName="accentRepeatNode" presStyleLbl="solidAlignAcc1" presStyleIdx="5" presStyleCnt="6"/>
      <dgm:spPr/>
    </dgm:pt>
  </dgm:ptLst>
  <dgm:cxnLst>
    <dgm:cxn modelId="{78803806-5A03-1B4C-BBC8-5BDC6DD47E39}" type="presOf" srcId="{DBC35FD6-E2AC-4F4C-9D0C-F4FE0BAD2BC2}" destId="{80F3500F-5123-CC47-BDE1-ACC5EBE697F0}" srcOrd="0" destOrd="0" presId="urn:microsoft.com/office/officeart/2008/layout/HexagonCluster"/>
    <dgm:cxn modelId="{3B3FD908-9F34-1D46-8DD6-E2647969E46F}" type="presOf" srcId="{5B65C1F7-1805-8744-9F87-0FAE31052746}" destId="{0DD96531-1CF4-FC48-8659-84E630E2A2D3}" srcOrd="0" destOrd="0" presId="urn:microsoft.com/office/officeart/2008/layout/HexagonCluster"/>
    <dgm:cxn modelId="{58C16514-0F38-6748-BEDB-F254B2711DEA}" srcId="{5B65C1F7-1805-8744-9F87-0FAE31052746}" destId="{B0D4C756-9EE5-AE46-AD76-BD21F7A23503}" srcOrd="0" destOrd="0" parTransId="{057245A8-C811-7A48-AA1D-435CFF685360}" sibTransId="{112A0C5C-9B21-7D46-9910-709D87594859}"/>
    <dgm:cxn modelId="{E54B1017-A3FD-6A47-858E-95AEC208973E}" type="presOf" srcId="{112A0C5C-9B21-7D46-9910-709D87594859}" destId="{48A864EB-8178-2644-BCA4-D640E8A13573}" srcOrd="0" destOrd="0" presId="urn:microsoft.com/office/officeart/2008/layout/HexagonCluster"/>
    <dgm:cxn modelId="{0930E636-BCE6-DC48-8289-607AB87D7A17}" srcId="{5B65C1F7-1805-8744-9F87-0FAE31052746}" destId="{DBC35FD6-E2AC-4F4C-9D0C-F4FE0BAD2BC2}" srcOrd="2" destOrd="0" parTransId="{56230265-5A9F-CE43-B940-17547406DC84}" sibTransId="{D5EA543D-D027-2947-9407-77C4B1DE4B1D}"/>
    <dgm:cxn modelId="{68631492-3F89-2B43-9421-523DD8013E18}" type="presOf" srcId="{DC1F56AB-7360-EB4D-8E18-2AC7A0CBF545}" destId="{4FED7189-DCA4-8242-8877-537A564406A1}" srcOrd="0" destOrd="0" presId="urn:microsoft.com/office/officeart/2008/layout/HexagonCluster"/>
    <dgm:cxn modelId="{26F7D5C9-FCB3-B84E-AE10-CEC5854E0100}" type="presOf" srcId="{D5EA543D-D027-2947-9407-77C4B1DE4B1D}" destId="{E49D8345-C201-2742-8A2A-F3D917F5D96E}" srcOrd="0" destOrd="0" presId="urn:microsoft.com/office/officeart/2008/layout/HexagonCluster"/>
    <dgm:cxn modelId="{73E067E5-1983-9F4F-9B0F-C20B8F029777}" type="presOf" srcId="{B0D4C756-9EE5-AE46-AD76-BD21F7A23503}" destId="{E844808C-F057-F347-8220-42770BB36C2B}" srcOrd="0" destOrd="0" presId="urn:microsoft.com/office/officeart/2008/layout/HexagonCluster"/>
    <dgm:cxn modelId="{9D4553F5-6E6F-044C-B97E-C86C61B0A9FC}" type="presOf" srcId="{9E1A3F61-C6E1-A044-B01D-13A4FD6B026F}" destId="{EE391A90-6DD6-1540-ABE4-03BDFE02D91C}" srcOrd="0" destOrd="0" presId="urn:microsoft.com/office/officeart/2008/layout/HexagonCluster"/>
    <dgm:cxn modelId="{D56362FB-E8E8-974B-A684-D83BCCA60BD9}" srcId="{5B65C1F7-1805-8744-9F87-0FAE31052746}" destId="{DC1F56AB-7360-EB4D-8E18-2AC7A0CBF545}" srcOrd="1" destOrd="0" parTransId="{3C70F4E8-01D8-C94B-A251-637CA112F862}" sibTransId="{9E1A3F61-C6E1-A044-B01D-13A4FD6B026F}"/>
    <dgm:cxn modelId="{065A4EDC-71E6-254E-956C-CF98DA21B7AE}" type="presParOf" srcId="{0DD96531-1CF4-FC48-8659-84E630E2A2D3}" destId="{7FAF1812-FF4C-2C44-AFA7-20AEDDC7CAEB}" srcOrd="0" destOrd="0" presId="urn:microsoft.com/office/officeart/2008/layout/HexagonCluster"/>
    <dgm:cxn modelId="{AA2F3FAF-39EA-3342-A0E7-4EBDA03799EE}" type="presParOf" srcId="{7FAF1812-FF4C-2C44-AFA7-20AEDDC7CAEB}" destId="{E844808C-F057-F347-8220-42770BB36C2B}" srcOrd="0" destOrd="0" presId="urn:microsoft.com/office/officeart/2008/layout/HexagonCluster"/>
    <dgm:cxn modelId="{A54AC51F-2AB8-5046-84B4-98E5BF9AB110}" type="presParOf" srcId="{0DD96531-1CF4-FC48-8659-84E630E2A2D3}" destId="{3908968B-01E7-8D40-9BD0-37080275A8B3}" srcOrd="1" destOrd="0" presId="urn:microsoft.com/office/officeart/2008/layout/HexagonCluster"/>
    <dgm:cxn modelId="{D3BA6EA8-EB9E-8B4F-8975-5F43434864B4}" type="presParOf" srcId="{3908968B-01E7-8D40-9BD0-37080275A8B3}" destId="{EA50FD86-9440-644F-8E0D-7B3B1A74B461}" srcOrd="0" destOrd="0" presId="urn:microsoft.com/office/officeart/2008/layout/HexagonCluster"/>
    <dgm:cxn modelId="{F5C70EE3-95E9-2A40-9E90-FCBD5A79873D}" type="presParOf" srcId="{0DD96531-1CF4-FC48-8659-84E630E2A2D3}" destId="{D4ACF4AC-6805-1547-8F87-C1F05C372F99}" srcOrd="2" destOrd="0" presId="urn:microsoft.com/office/officeart/2008/layout/HexagonCluster"/>
    <dgm:cxn modelId="{980C61CB-6CE6-1345-9E75-85AA037403DD}" type="presParOf" srcId="{D4ACF4AC-6805-1547-8F87-C1F05C372F99}" destId="{48A864EB-8178-2644-BCA4-D640E8A13573}" srcOrd="0" destOrd="0" presId="urn:microsoft.com/office/officeart/2008/layout/HexagonCluster"/>
    <dgm:cxn modelId="{96CA7BFC-16E0-564E-BF22-109473410CE2}" type="presParOf" srcId="{0DD96531-1CF4-FC48-8659-84E630E2A2D3}" destId="{AC7ED07E-3136-7242-8D69-E16368FC08B2}" srcOrd="3" destOrd="0" presId="urn:microsoft.com/office/officeart/2008/layout/HexagonCluster"/>
    <dgm:cxn modelId="{253699B9-0ED0-5E44-B5D0-2A81CFB30CF4}" type="presParOf" srcId="{AC7ED07E-3136-7242-8D69-E16368FC08B2}" destId="{3632A2BB-2E92-AC41-9D11-B7714CC44091}" srcOrd="0" destOrd="0" presId="urn:microsoft.com/office/officeart/2008/layout/HexagonCluster"/>
    <dgm:cxn modelId="{FA59899F-7121-AE40-9C5F-9EE860C7BD80}" type="presParOf" srcId="{0DD96531-1CF4-FC48-8659-84E630E2A2D3}" destId="{9EB31E2B-1D70-7447-9EF5-0EA9B8598FCD}" srcOrd="4" destOrd="0" presId="urn:microsoft.com/office/officeart/2008/layout/HexagonCluster"/>
    <dgm:cxn modelId="{1ED87576-77E0-6D4A-A004-6CB8CD979AB3}" type="presParOf" srcId="{9EB31E2B-1D70-7447-9EF5-0EA9B8598FCD}" destId="{4FED7189-DCA4-8242-8877-537A564406A1}" srcOrd="0" destOrd="0" presId="urn:microsoft.com/office/officeart/2008/layout/HexagonCluster"/>
    <dgm:cxn modelId="{62F8BEE0-794A-2049-A83D-2675E98D4ECD}" type="presParOf" srcId="{0DD96531-1CF4-FC48-8659-84E630E2A2D3}" destId="{F59172AB-2BC9-A948-9386-C6882F4F2029}" srcOrd="5" destOrd="0" presId="urn:microsoft.com/office/officeart/2008/layout/HexagonCluster"/>
    <dgm:cxn modelId="{5968B6C5-018E-9142-B3B4-CDEDA759E0A3}" type="presParOf" srcId="{F59172AB-2BC9-A948-9386-C6882F4F2029}" destId="{BF96C27E-53B1-9D41-A472-5C8D533ADF0C}" srcOrd="0" destOrd="0" presId="urn:microsoft.com/office/officeart/2008/layout/HexagonCluster"/>
    <dgm:cxn modelId="{3B165AFB-FB87-9740-85B9-1D1045D66A41}" type="presParOf" srcId="{0DD96531-1CF4-FC48-8659-84E630E2A2D3}" destId="{01E6904F-DD33-DC44-9AAA-627C85F89172}" srcOrd="6" destOrd="0" presId="urn:microsoft.com/office/officeart/2008/layout/HexagonCluster"/>
    <dgm:cxn modelId="{837C3ACB-72BD-8341-9BD0-8CB78C0E64AF}" type="presParOf" srcId="{01E6904F-DD33-DC44-9AAA-627C85F89172}" destId="{EE391A90-6DD6-1540-ABE4-03BDFE02D91C}" srcOrd="0" destOrd="0" presId="urn:microsoft.com/office/officeart/2008/layout/HexagonCluster"/>
    <dgm:cxn modelId="{53245ED3-C22A-104D-BC16-837CAB1DE710}" type="presParOf" srcId="{0DD96531-1CF4-FC48-8659-84E630E2A2D3}" destId="{48D7EE3E-F519-A743-85D0-0A9A6A261118}" srcOrd="7" destOrd="0" presId="urn:microsoft.com/office/officeart/2008/layout/HexagonCluster"/>
    <dgm:cxn modelId="{319F2E19-D7A1-FB4E-89CF-13836E27E120}" type="presParOf" srcId="{48D7EE3E-F519-A743-85D0-0A9A6A261118}" destId="{69295984-837C-A54C-9E84-F904FBAEB7C8}" srcOrd="0" destOrd="0" presId="urn:microsoft.com/office/officeart/2008/layout/HexagonCluster"/>
    <dgm:cxn modelId="{88E57DAA-5AE8-0040-8764-798638583004}" type="presParOf" srcId="{0DD96531-1CF4-FC48-8659-84E630E2A2D3}" destId="{B03FB190-BBCC-E14A-9BBA-EB2B8A267577}" srcOrd="8" destOrd="0" presId="urn:microsoft.com/office/officeart/2008/layout/HexagonCluster"/>
    <dgm:cxn modelId="{8244D26B-F64E-D04F-8B3A-FF406F598E97}" type="presParOf" srcId="{B03FB190-BBCC-E14A-9BBA-EB2B8A267577}" destId="{80F3500F-5123-CC47-BDE1-ACC5EBE697F0}" srcOrd="0" destOrd="0" presId="urn:microsoft.com/office/officeart/2008/layout/HexagonCluster"/>
    <dgm:cxn modelId="{0A362F5A-73DA-7E46-B602-396C098E45FD}" type="presParOf" srcId="{0DD96531-1CF4-FC48-8659-84E630E2A2D3}" destId="{401004D3-3D61-B440-86EC-DE102EA1C6BB}" srcOrd="9" destOrd="0" presId="urn:microsoft.com/office/officeart/2008/layout/HexagonCluster"/>
    <dgm:cxn modelId="{DF006355-F412-A543-B038-12C0EB0741BD}" type="presParOf" srcId="{401004D3-3D61-B440-86EC-DE102EA1C6BB}" destId="{A60AF7A9-D717-D242-B943-35CC6BB04986}" srcOrd="0" destOrd="0" presId="urn:microsoft.com/office/officeart/2008/layout/HexagonCluster"/>
    <dgm:cxn modelId="{38BBA858-9471-824A-8D27-5254C2889D1B}" type="presParOf" srcId="{0DD96531-1CF4-FC48-8659-84E630E2A2D3}" destId="{5BAA3001-47C5-E64D-9698-F266C6213B38}" srcOrd="10" destOrd="0" presId="urn:microsoft.com/office/officeart/2008/layout/HexagonCluster"/>
    <dgm:cxn modelId="{9E3C9DD7-41C6-824E-98C3-E473EB0977A0}" type="presParOf" srcId="{5BAA3001-47C5-E64D-9698-F266C6213B38}" destId="{E49D8345-C201-2742-8A2A-F3D917F5D96E}" srcOrd="0" destOrd="0" presId="urn:microsoft.com/office/officeart/2008/layout/HexagonCluster"/>
    <dgm:cxn modelId="{C739B9A5-F218-B943-8BF4-24DF3E126D2C}" type="presParOf" srcId="{0DD96531-1CF4-FC48-8659-84E630E2A2D3}" destId="{4FF6C645-52CA-3243-9445-2F38ADBD2275}" srcOrd="11" destOrd="0" presId="urn:microsoft.com/office/officeart/2008/layout/HexagonCluster"/>
    <dgm:cxn modelId="{633C92DC-C6D1-2C49-9F3A-1970B254D973}" type="presParOf" srcId="{4FF6C645-52CA-3243-9445-2F38ADBD2275}" destId="{DA6E834E-B7A0-E143-ACB6-C14E5FA4402D}" srcOrd="0" destOrd="0" presId="urn:microsoft.com/office/officeart/2008/layout/HexagonCluster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7613C-66C4-DA49-AA2E-A0910A87FF66}">
      <dsp:nvSpPr>
        <dsp:cNvPr id="0" name=""/>
        <dsp:cNvSpPr/>
      </dsp:nvSpPr>
      <dsp:spPr>
        <a:xfrm>
          <a:off x="6866" y="731813"/>
          <a:ext cx="2965910" cy="221398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BACC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>
                <a:lumMod val="75000"/>
                <a:lumOff val="25000"/>
              </a:schemeClr>
            </a:buClr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Public and Private Sectors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>
                <a:lumMod val="75000"/>
                <a:lumOff val="25000"/>
              </a:schemeClr>
            </a:buClr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Human Resources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>
                <a:lumMod val="75000"/>
                <a:lumOff val="25000"/>
              </a:schemeClr>
            </a:buClr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Hiring Managers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>
                <a:lumMod val="75000"/>
                <a:lumOff val="25000"/>
              </a:schemeClr>
            </a:buClr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Other SME’s</a:t>
          </a:r>
        </a:p>
      </dsp:txBody>
      <dsp:txXfrm>
        <a:off x="58742" y="783689"/>
        <a:ext cx="2862158" cy="2162113"/>
      </dsp:txXfrm>
    </dsp:sp>
    <dsp:sp modelId="{3A30E080-08B3-884F-B10D-365083A002B3}">
      <dsp:nvSpPr>
        <dsp:cNvPr id="0" name=""/>
        <dsp:cNvSpPr/>
      </dsp:nvSpPr>
      <dsp:spPr>
        <a:xfrm>
          <a:off x="0" y="2947155"/>
          <a:ext cx="2965910" cy="952015"/>
        </a:xfrm>
        <a:prstGeom prst="rect">
          <a:avLst/>
        </a:prstGeom>
        <a:solidFill>
          <a:srgbClr val="4BACC6"/>
        </a:solidFill>
        <a:ln w="12700" cap="flat" cmpd="sng" algn="ctr">
          <a:solidFill>
            <a:srgbClr val="49A8C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Futura Medium" panose="020B0602020204020303" pitchFamily="34" charset="-79"/>
              <a:cs typeface="Futura Medium" panose="020B0602020204020303" pitchFamily="34" charset="-79"/>
            </a:rPr>
            <a:t>EMPLOYERS</a:t>
          </a:r>
        </a:p>
      </dsp:txBody>
      <dsp:txXfrm>
        <a:off x="0" y="2947155"/>
        <a:ext cx="2088669" cy="952015"/>
      </dsp:txXfrm>
    </dsp:sp>
    <dsp:sp modelId="{F172F54A-EA86-224B-AD57-BCB02E3639AE}">
      <dsp:nvSpPr>
        <dsp:cNvPr id="0" name=""/>
        <dsp:cNvSpPr/>
      </dsp:nvSpPr>
      <dsp:spPr>
        <a:xfrm>
          <a:off x="2179437" y="3097022"/>
          <a:ext cx="1038068" cy="103806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5000" r="-75000"/>
          </a:stretch>
        </a:blip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706A9-1A39-854B-A74F-C14D07C0584D}">
      <dsp:nvSpPr>
        <dsp:cNvPr id="0" name=""/>
        <dsp:cNvSpPr/>
      </dsp:nvSpPr>
      <dsp:spPr>
        <a:xfrm>
          <a:off x="3474680" y="731813"/>
          <a:ext cx="2965910" cy="221398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>
                <a:lumMod val="75000"/>
                <a:lumOff val="25000"/>
              </a:schemeClr>
            </a:buClr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Students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>
                <a:lumMod val="75000"/>
                <a:lumOff val="25000"/>
              </a:schemeClr>
            </a:buClr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Job-Seekers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>
                <a:lumMod val="75000"/>
                <a:lumOff val="25000"/>
              </a:schemeClr>
            </a:buClr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Employees</a:t>
          </a:r>
        </a:p>
      </dsp:txBody>
      <dsp:txXfrm>
        <a:off x="3526556" y="783689"/>
        <a:ext cx="2862158" cy="2162113"/>
      </dsp:txXfrm>
    </dsp:sp>
    <dsp:sp modelId="{38D42C07-79AB-3D47-815B-5BF4832FC3F9}">
      <dsp:nvSpPr>
        <dsp:cNvPr id="0" name=""/>
        <dsp:cNvSpPr/>
      </dsp:nvSpPr>
      <dsp:spPr>
        <a:xfrm>
          <a:off x="3474680" y="2945803"/>
          <a:ext cx="2965910" cy="952015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 dirty="0">
              <a:latin typeface="Futura Medium" panose="020B0602020204020303" pitchFamily="34" charset="-79"/>
              <a:cs typeface="Futura Medium" panose="020B0602020204020303" pitchFamily="34" charset="-79"/>
            </a:rPr>
            <a:t>LEARNERS</a:t>
          </a:r>
        </a:p>
      </dsp:txBody>
      <dsp:txXfrm>
        <a:off x="3474680" y="2945803"/>
        <a:ext cx="2088669" cy="952015"/>
      </dsp:txXfrm>
    </dsp:sp>
    <dsp:sp modelId="{0C5279AA-30D2-9047-AD3F-2F1EE4B139E9}">
      <dsp:nvSpPr>
        <dsp:cNvPr id="0" name=""/>
        <dsp:cNvSpPr/>
      </dsp:nvSpPr>
      <dsp:spPr>
        <a:xfrm>
          <a:off x="5647250" y="3097022"/>
          <a:ext cx="1038068" cy="103806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4">
              <a:tint val="40000"/>
              <a:alpha val="90000"/>
              <a:hueOff val="5430963"/>
              <a:satOff val="-25622"/>
              <a:lumOff val="-9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F0EDF-E584-EA4E-B8A1-A0C9FA545E61}">
      <dsp:nvSpPr>
        <dsp:cNvPr id="0" name=""/>
        <dsp:cNvSpPr/>
      </dsp:nvSpPr>
      <dsp:spPr>
        <a:xfrm>
          <a:off x="6942494" y="731813"/>
          <a:ext cx="2965910" cy="2213989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>
                <a:lumMod val="75000"/>
                <a:lumOff val="25000"/>
              </a:schemeClr>
            </a:buClr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Learning Pathways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>
                <a:lumMod val="75000"/>
                <a:lumOff val="25000"/>
              </a:schemeClr>
            </a:buClr>
            <a:buChar char="•"/>
          </a:pPr>
          <a:r>
            <a:rPr lang="en-US" sz="2000" kern="1200" dirty="0">
              <a:solidFill>
                <a:schemeClr val="tx1">
                  <a:lumMod val="85000"/>
                  <a:lumOff val="15000"/>
                </a:schemeClr>
              </a:solidFill>
              <a:latin typeface="Avenir Book" panose="02000503020000020003" pitchFamily="2" charset="0"/>
            </a:rPr>
            <a:t>Credentials</a:t>
          </a:r>
        </a:p>
      </dsp:txBody>
      <dsp:txXfrm>
        <a:off x="6994370" y="783689"/>
        <a:ext cx="2862158" cy="2162113"/>
      </dsp:txXfrm>
    </dsp:sp>
    <dsp:sp modelId="{EE37A7F3-9897-AF4B-854B-A87D50DC808B}">
      <dsp:nvSpPr>
        <dsp:cNvPr id="0" name=""/>
        <dsp:cNvSpPr/>
      </dsp:nvSpPr>
      <dsp:spPr>
        <a:xfrm>
          <a:off x="6942494" y="2945803"/>
          <a:ext cx="2965910" cy="952015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0" rIns="1905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0" i="0" kern="1200" dirty="0">
              <a:latin typeface="Futura Medium" panose="020B0602020204020303" pitchFamily="34" charset="-79"/>
              <a:cs typeface="Futura Medium" panose="020B0602020204020303" pitchFamily="34" charset="-79"/>
            </a:rPr>
            <a:t>EDUCATION, TRAINING, AND CREDENTIAL PROVIDERS</a:t>
          </a:r>
        </a:p>
      </dsp:txBody>
      <dsp:txXfrm>
        <a:off x="6942494" y="2945803"/>
        <a:ext cx="2088669" cy="952015"/>
      </dsp:txXfrm>
    </dsp:sp>
    <dsp:sp modelId="{849B8EEA-E850-1745-A66B-C2B76FDBF675}">
      <dsp:nvSpPr>
        <dsp:cNvPr id="0" name=""/>
        <dsp:cNvSpPr/>
      </dsp:nvSpPr>
      <dsp:spPr>
        <a:xfrm>
          <a:off x="9115064" y="3097022"/>
          <a:ext cx="1038068" cy="1038068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44808C-F057-F347-8220-42770BB36C2B}">
      <dsp:nvSpPr>
        <dsp:cNvPr id="0" name=""/>
        <dsp:cNvSpPr/>
      </dsp:nvSpPr>
      <dsp:spPr>
        <a:xfrm>
          <a:off x="1952345" y="3341447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tx2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Modern Love Caps" panose="020F0502020204030204" pitchFamily="34" charset="0"/>
              <a:cs typeface="Futura Medium" panose="020B0602020204020303" pitchFamily="34" charset="-79"/>
            </a:rPr>
            <a:t>TEAMS</a:t>
          </a:r>
        </a:p>
      </dsp:txBody>
      <dsp:txXfrm>
        <a:off x="2306774" y="3647026"/>
        <a:ext cx="1575110" cy="1358020"/>
      </dsp:txXfrm>
    </dsp:sp>
    <dsp:sp modelId="{EA50FD86-9440-644F-8E0D-7B3B1A74B461}">
      <dsp:nvSpPr>
        <dsp:cNvPr id="0" name=""/>
        <dsp:cNvSpPr/>
      </dsp:nvSpPr>
      <dsp:spPr>
        <a:xfrm>
          <a:off x="2011680" y="4210799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A864EB-8178-2644-BCA4-D640E8A13573}">
      <dsp:nvSpPr>
        <dsp:cNvPr id="0" name=""/>
        <dsp:cNvSpPr/>
      </dsp:nvSpPr>
      <dsp:spPr>
        <a:xfrm>
          <a:off x="0" y="2283761"/>
          <a:ext cx="2283968" cy="196917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2A2BB-2E92-AC41-9D11-B7714CC44091}">
      <dsp:nvSpPr>
        <dsp:cNvPr id="0" name=""/>
        <dsp:cNvSpPr/>
      </dsp:nvSpPr>
      <dsp:spPr>
        <a:xfrm>
          <a:off x="1554886" y="3992811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D7189-DCA4-8242-8877-537A564406A1}">
      <dsp:nvSpPr>
        <dsp:cNvPr id="0" name=""/>
        <dsp:cNvSpPr/>
      </dsp:nvSpPr>
      <dsp:spPr>
        <a:xfrm>
          <a:off x="3898188" y="2260350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rgbClr val="0070C0"/>
        </a:solidFill>
        <a:ln w="12700" cap="flat" cmpd="sng" algn="ctr">
          <a:solidFill>
            <a:schemeClr val="accent1">
              <a:shade val="50000"/>
              <a:hueOff val="268329"/>
              <a:satOff val="-6535"/>
              <a:lumOff val="28597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6670" rIns="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Modern Love Caps" panose="020F0502020204030204" pitchFamily="34" charset="0"/>
              <a:cs typeface="FUTURA MEDIUM" panose="020B0602020204020303" pitchFamily="34" charset="-79"/>
            </a:rPr>
            <a:t>COMPETENCIES</a:t>
          </a:r>
        </a:p>
      </dsp:txBody>
      <dsp:txXfrm>
        <a:off x="4252617" y="2565929"/>
        <a:ext cx="1575110" cy="1358020"/>
      </dsp:txXfrm>
    </dsp:sp>
    <dsp:sp modelId="{BF96C27E-53B1-9D41-A472-5C8D533ADF0C}">
      <dsp:nvSpPr>
        <dsp:cNvPr id="0" name=""/>
        <dsp:cNvSpPr/>
      </dsp:nvSpPr>
      <dsp:spPr>
        <a:xfrm>
          <a:off x="5459577" y="3967318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391A90-6DD6-1540-ABE4-03BDFE02D91C}">
      <dsp:nvSpPr>
        <dsp:cNvPr id="0" name=""/>
        <dsp:cNvSpPr/>
      </dsp:nvSpPr>
      <dsp:spPr>
        <a:xfrm>
          <a:off x="5844032" y="3341447"/>
          <a:ext cx="2283968" cy="196917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rgbClr val="0070C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95984-837C-A54C-9E84-F904FBAEB7C8}">
      <dsp:nvSpPr>
        <dsp:cNvPr id="0" name=""/>
        <dsp:cNvSpPr/>
      </dsp:nvSpPr>
      <dsp:spPr>
        <a:xfrm>
          <a:off x="5903366" y="4210799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3500F-5123-CC47-BDE1-ACC5EBE697F0}">
      <dsp:nvSpPr>
        <dsp:cNvPr id="0" name=""/>
        <dsp:cNvSpPr/>
      </dsp:nvSpPr>
      <dsp:spPr>
        <a:xfrm>
          <a:off x="1952345" y="1183935"/>
          <a:ext cx="2283968" cy="1969178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Modern Love Caps" panose="020F0502020204030204" pitchFamily="34" charset="0"/>
              <a:cs typeface="Modern Love Caps" panose="020F0502020204030204" pitchFamily="34" charset="0"/>
            </a:rPr>
            <a:t>WORK ROLES</a:t>
          </a:r>
        </a:p>
      </dsp:txBody>
      <dsp:txXfrm>
        <a:off x="2306774" y="1489514"/>
        <a:ext cx="1575110" cy="1358020"/>
      </dsp:txXfrm>
    </dsp:sp>
    <dsp:sp modelId="{A60AF7A9-D717-D242-B943-35CC6BB04986}">
      <dsp:nvSpPr>
        <dsp:cNvPr id="0" name=""/>
        <dsp:cNvSpPr/>
      </dsp:nvSpPr>
      <dsp:spPr>
        <a:xfrm>
          <a:off x="3500729" y="1226596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D8345-C201-2742-8A2A-F3D917F5D96E}">
      <dsp:nvSpPr>
        <dsp:cNvPr id="0" name=""/>
        <dsp:cNvSpPr/>
      </dsp:nvSpPr>
      <dsp:spPr>
        <a:xfrm>
          <a:off x="3898188" y="108040"/>
          <a:ext cx="2283968" cy="1969178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E834E-B7A0-E143-ACB6-C14E5FA4402D}">
      <dsp:nvSpPr>
        <dsp:cNvPr id="0" name=""/>
        <dsp:cNvSpPr/>
      </dsp:nvSpPr>
      <dsp:spPr>
        <a:xfrm>
          <a:off x="3965651" y="972710"/>
          <a:ext cx="267411" cy="23047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CDA25-FCF6-A543-9EA7-46FF2CB190D1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A5725D-F51E-134F-99A7-ABAA18A7B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26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“Cybersecurity Workforce” includes those whose primary focus is on cybersecurity as well as those in the workforce who need specific cybersecurity-related knowledge and skills in order to perform their work in a way that enables organizations to properly manage the cybersecurity-related risks to the enterprise.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397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29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3CD69B-9A1C-4E2B-8563-C3D6048DA9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049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office: https://</a:t>
            </a:r>
            <a:r>
              <a:rPr lang="en-US" dirty="0" err="1"/>
              <a:t>commons.wikimedia.org</a:t>
            </a:r>
            <a:r>
              <a:rPr lang="en-US" dirty="0"/>
              <a:t>/wiki/File:Kit_Out_My_Office%27s_%27HD_Colour%27_(blue_photo_2)_</a:t>
            </a:r>
            <a:r>
              <a:rPr lang="en-US" dirty="0" err="1"/>
              <a:t>office_furniture.png</a:t>
            </a:r>
            <a:endParaRPr lang="en-US" dirty="0"/>
          </a:p>
          <a:p>
            <a:r>
              <a:rPr lang="en-US" dirty="0"/>
              <a:t>Learners: 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unu</a:t>
            </a:r>
            <a:r>
              <a:rPr lang="en-US" dirty="0"/>
              <a:t>-wider/44832221595</a:t>
            </a:r>
          </a:p>
          <a:p>
            <a:r>
              <a:rPr lang="en-US" dirty="0"/>
              <a:t>Class: https://</a:t>
            </a:r>
            <a:r>
              <a:rPr lang="en-US" dirty="0" err="1"/>
              <a:t>www.pickpik.com</a:t>
            </a:r>
            <a:r>
              <a:rPr lang="en-US" dirty="0"/>
              <a:t>/classroom-computers-education-class-education-technology-learning-155611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766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01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Hands: https://</a:t>
            </a:r>
            <a:r>
              <a:rPr lang="en-US" dirty="0" err="1"/>
              <a:t>www.lifeofpix.com</a:t>
            </a:r>
            <a:r>
              <a:rPr lang="en-US" dirty="0"/>
              <a:t>/photo/diverse-people-stacking-hands-together-3/</a:t>
            </a:r>
          </a:p>
          <a:p>
            <a:r>
              <a:rPr lang="en-US" dirty="0"/>
              <a:t>Tools: </a:t>
            </a:r>
          </a:p>
          <a:p>
            <a:r>
              <a:rPr lang="en-US" dirty="0"/>
              <a:t>Rob </a:t>
            </a:r>
            <a:r>
              <a:rPr lang="en-US" dirty="0" err="1"/>
              <a:t>Kemme</a:t>
            </a:r>
            <a:r>
              <a:rPr lang="en-US" dirty="0"/>
              <a:t> from Netherlands, CC BY-SA 2.0 &lt;https://</a:t>
            </a:r>
            <a:r>
              <a:rPr lang="en-US" dirty="0" err="1"/>
              <a:t>creativecommons.org</a:t>
            </a:r>
            <a:r>
              <a:rPr lang="en-US" dirty="0"/>
              <a:t>/licenses/by-</a:t>
            </a:r>
            <a:r>
              <a:rPr lang="en-US" dirty="0" err="1"/>
              <a:t>sa</a:t>
            </a:r>
            <a:r>
              <a:rPr lang="en-US" dirty="0"/>
              <a:t>/2.0&gt;, via Wikimedia Commons</a:t>
            </a:r>
          </a:p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File:Old_tools_collection</a:t>
            </a:r>
            <a:r>
              <a:rPr lang="en-US" dirty="0"/>
              <a:t>_(27204177988).jpg</a:t>
            </a:r>
          </a:p>
          <a:p>
            <a:r>
              <a:rPr lang="en-US" dirty="0"/>
              <a:t>Mountain: https://</a:t>
            </a:r>
            <a:r>
              <a:rPr lang="en-US" dirty="0" err="1"/>
              <a:t>pixabay.com</a:t>
            </a:r>
            <a:r>
              <a:rPr lang="en-US" dirty="0"/>
              <a:t>/photos/person-mountain-top-achieve-1245959/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280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venir Book" panose="02000503020000020003" pitchFamily="2" charset="0"/>
                <a:ea typeface="ＭＳ Ｐゴシック" charset="0"/>
                <a:cs typeface="ＭＳ Ｐゴシック" charset="0"/>
              </a:rPr>
              <a:t>The recently revised Workforce Framework for Cybersecurity (NICE Framework) introduces Competencies as a mechanism for organizations to assess learners’ Knowledge and Skills and capability to perform Tasks. This webinar will describe a learner-centered approach to Competencies that is employer-driven and how assessments can be used to observe and measure learner capabilities.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83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pxhere.com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/photo/1459519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All that was shared above helps to make the framework….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627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UNCLASSIFIED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59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mbria" panose="02040503050406030204" pitchFamily="18" charset="0"/>
              </a:rPr>
              <a:t>This is original timeline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1426893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Cambria" panose="02040503050406030204" pitchFamily="18" charset="0"/>
              </a:rPr>
              <a:t>This is original timeline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UNCLASSIFIED</a:t>
            </a:r>
          </a:p>
        </p:txBody>
      </p:sp>
    </p:spTree>
    <p:extLst>
      <p:ext uri="{BB962C8B-B14F-4D97-AF65-F5344CB8AC3E}">
        <p14:creationId xmlns:p14="http://schemas.microsoft.com/office/powerpoint/2010/main" val="69943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CD3F-362A-7549-81CF-BFED813068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2F7BF3-789D-704A-A90C-09349F6538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A0CD7-DF8A-7045-BFC5-A3835C8C7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FEA1E-7A3F-6947-995D-22FB954C3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CF7F3-C9FB-3648-8DB8-033A83E34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3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8576C-36C4-7E42-A945-43F76745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AFBFC3-0D87-4E43-9317-9175C3611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47F5A-FE24-2A46-9756-DAAF51606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154DE-D387-5C49-B0D5-0932FEE2C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54448-3134-5849-96F9-9DBA5F234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06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0350A8-EA56-EC46-9F12-C27983138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C195E-A5A2-7843-A47C-86A19D569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92C73-EDFC-6A43-9ADC-D83C21512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27ACF-2C68-6640-99AC-46EEA558C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1A1BE-3D19-4E43-9CF0-048358296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671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 descr="4/4/2011">
            <a:extLst>
              <a:ext uri="{FF2B5EF4-FFF2-40B4-BE49-F238E27FC236}">
                <a16:creationId xmlns:a16="http://schemas.microsoft.com/office/drawing/2014/main" id="{05516D18-B64F-FE48-A372-41AD6C1D3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UNCLASSIFIED</a:t>
            </a:r>
            <a:endParaRPr lang="en-US" dirty="0"/>
          </a:p>
        </p:txBody>
      </p:sp>
      <p:sp>
        <p:nvSpPr>
          <p:cNvPr id="5" name="Footer Placeholder 4" descr="www.csrc.nist.gov/nice/">
            <a:extLst>
              <a:ext uri="{FF2B5EF4-FFF2-40B4-BE49-F238E27FC236}">
                <a16:creationId xmlns:a16="http://schemas.microsoft.com/office/drawing/2014/main" id="{53094615-21FE-934C-96D1-FDE85452A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UNCLASSIFIED</a:t>
            </a:r>
          </a:p>
        </p:txBody>
      </p:sp>
      <p:sp>
        <p:nvSpPr>
          <p:cNvPr id="6" name="Slide Number Placeholder 5" descr="page number">
            <a:extLst>
              <a:ext uri="{FF2B5EF4-FFF2-40B4-BE49-F238E27FC236}">
                <a16:creationId xmlns:a16="http://schemas.microsoft.com/office/drawing/2014/main" id="{EADA5985-C514-2747-8FB5-26CC8483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550D4-CDF1-9E40-99F5-56314B9FAAA7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51690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451DA-F0B9-8F47-BE95-E136C4CE9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fld id="{6DA004B9-7C92-0B43-A4EE-FA15777FDE8B}" type="datetimeFigureOut">
              <a:rPr lang="en-US" smtClean="0"/>
              <a:pPr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776D6-65BE-614E-A38C-3C146411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26001-DD64-D944-96AA-939E1E6BB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fld id="{728C16E5-203A-FA4D-9825-46C358195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6D0A-F820-2047-ADD3-C989845C3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EAD28-7FBB-C14D-9298-65E93F8A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444BE-3AB3-6048-A6EA-A27219097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F117D-BCA5-CF4A-B770-FABB8C13C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BCE8C-D775-9B48-9754-6B5BE219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563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6B8C7-FE45-F247-968C-54CEB4C5F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5139F-42FA-A74C-9DCC-6F7C9A4099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27144-FE01-964A-831D-5E8EBFCC0B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26BD8-111E-2243-A22C-9EEB5054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A37ED2-8A45-0146-92D9-077D17A88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86A7E4-8760-0744-9192-D4A7AC34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31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C2DAF-F83E-214C-A82B-58E4EDF4D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4402CC-77EE-B740-A04F-AC22F18F6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D29BB3-8106-1941-8C03-E2078DC4A4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5A7B41-C6D9-2C4B-8EAD-ECA8D2F0A4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552855-C38D-7D40-B473-04BB9A97CC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3E0C8-E514-C44E-92A9-F57A0C8C4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3CB58-CC73-AC42-913A-BCFE3595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607A8D-EDD1-5142-9D97-41A019109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4E80E-CE32-8542-B590-D09A2E83D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71E591-F1BA-6E4E-B792-51AED120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1B5013-42E1-EF4D-BB00-90D02C77E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B0B590-D7DA-2A4E-A4BA-AC97D6CAB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8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5D144F-E392-3E47-9993-93BC06C6F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3D82D6-7313-1644-8D88-8DD12C04B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0F5BC-1E24-6A49-AF1B-B579A158E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24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6998-084E-B542-BBB6-71ABD8ED1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E9BE7-A67C-1D47-ADF5-850506D6E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14D43-E1F1-114B-9934-F95F1CD170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6E4561-7D51-0E41-A146-903DE3B2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20165-B5BD-8141-BC97-4AA001F5F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31E94-BB4D-AE49-8863-A44F8904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43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E1C6A-C519-A946-A774-3366AE9C1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E545CF-4DC6-3148-B6A8-D230B88E11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302827-1303-2445-9704-47F556D4D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DCDD9-9EF6-5341-A983-9CBD2F4B7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70223E-89AF-7446-9CFF-1B78A0B12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92C3F-95C8-8146-BB56-900A397A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47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0ABA9-008F-A949-8A5F-24F7907F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015FB7-F1B7-7D40-B24F-C051D8ECF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A75FB-70DC-9144-B8D7-5F5A37ADA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004B9-7C92-0B43-A4EE-FA15777FDE8B}" type="datetimeFigureOut">
              <a:rPr lang="en-US" smtClean="0"/>
              <a:t>11/2/20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3CC63-F977-DB40-858B-5CC358177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C87D5-F19F-824A-86F9-36B595248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C16E5-203A-FA4D-9825-46C3581953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12C6772C-B833-824C-9F31-935D1E864BE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2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4.jpg"/><Relationship Id="rId21" Type="http://schemas.openxmlformats.org/officeDocument/2006/relationships/image" Target="../media/image35.sv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29.svg"/><Relationship Id="rId10" Type="http://schemas.openxmlformats.org/officeDocument/2006/relationships/image" Target="../media/image24.png"/><Relationship Id="rId19" Type="http://schemas.openxmlformats.org/officeDocument/2006/relationships/image" Target="../media/image33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4.jp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nist.gov/nice/framework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nist.gov/nice/framework" TargetMode="External"/><Relationship Id="rId5" Type="http://schemas.openxmlformats.org/officeDocument/2006/relationships/hyperlink" Target="mailto:NICEFramework@nist.gov" TargetMode="External"/><Relationship Id="rId4" Type="http://schemas.openxmlformats.org/officeDocument/2006/relationships/hyperlink" Target="mailto:karen.wetzel@nist.gov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cid:ii_khar0lc20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81.png"/><Relationship Id="rId4" Type="http://schemas.openxmlformats.org/officeDocument/2006/relationships/image" Target="../media/image80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AFF92-1176-F94F-85E6-E2D78F24F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8849"/>
            <a:ext cx="9144000" cy="892493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9" name="Picture 8" descr="A picture containing polygon&#10;&#10;Description automatically generated">
            <a:extLst>
              <a:ext uri="{FF2B5EF4-FFF2-40B4-BE49-F238E27FC236}">
                <a16:creationId xmlns:a16="http://schemas.microsoft.com/office/drawing/2014/main" id="{993660C4-ADE3-3A40-AA7C-C5650144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10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CB98FCB-833C-3942-A80B-E77FBEF12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FA4A6-D60B-1C44-840A-DA6A923C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7848600" cy="715963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lIns="274320"/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  <a:cs typeface="Futura Medium" panose="020B0602020204020303" pitchFamily="34" charset="-79"/>
              </a:rPr>
              <a:t>Tasks, Knowledge, and Skills (TKS)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2D19ED-6078-804B-8D1A-A2947E81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550D4-CDF1-9E40-99F5-56314B9FAAA7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  <p:pic>
        <p:nvPicPr>
          <p:cNvPr id="5" name="Picture 4" descr="Illustration of how the NICE Framework uses Knowledge and Skill statements describe the learner and combines these statements to form Tasks that describe work to be performed.">
            <a:extLst>
              <a:ext uri="{FF2B5EF4-FFF2-40B4-BE49-F238E27FC236}">
                <a16:creationId xmlns:a16="http://schemas.microsoft.com/office/drawing/2014/main" id="{861B78F6-B7FA-A74A-91D5-662E9D427549}"/>
              </a:ext>
            </a:extLst>
          </p:cNvPr>
          <p:cNvPicPr/>
          <p:nvPr/>
        </p:nvPicPr>
        <p:blipFill rotWithShape="1">
          <a:blip r:embed="rId3"/>
          <a:srcRect r="33267"/>
          <a:stretch/>
        </p:blipFill>
        <p:spPr>
          <a:xfrm>
            <a:off x="1981201" y="1556591"/>
            <a:ext cx="5715000" cy="4570413"/>
          </a:xfrm>
          <a:prstGeom prst="rect">
            <a:avLst/>
          </a:prstGeom>
          <a:ln w="3810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C0ECA-78BC-3F46-98EA-243685263F3E}"/>
              </a:ext>
            </a:extLst>
          </p:cNvPr>
          <p:cNvSpPr txBox="1"/>
          <p:nvPr/>
        </p:nvSpPr>
        <p:spPr>
          <a:xfrm flipH="1">
            <a:off x="7848600" y="2309773"/>
            <a:ext cx="3048000" cy="677108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lIns="182880" tIns="182880" bIns="18288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</a:rPr>
              <a:t>Describes the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176172-57AB-9C4E-9AC6-104EB9259096}"/>
              </a:ext>
            </a:extLst>
          </p:cNvPr>
          <p:cNvSpPr txBox="1"/>
          <p:nvPr/>
        </p:nvSpPr>
        <p:spPr>
          <a:xfrm flipH="1">
            <a:off x="7848600" y="4648200"/>
            <a:ext cx="3048000" cy="677108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lIns="182880" tIns="182880" bIns="18288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  <a:latin typeface="Avenir Medium" panose="02000503020000020003" pitchFamily="2" charset="0"/>
              </a:rPr>
              <a:t>Describes the Learner</a:t>
            </a:r>
          </a:p>
        </p:txBody>
      </p:sp>
    </p:spTree>
    <p:extLst>
      <p:ext uri="{BB962C8B-B14F-4D97-AF65-F5344CB8AC3E}">
        <p14:creationId xmlns:p14="http://schemas.microsoft.com/office/powerpoint/2010/main" val="3270262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96B7D7F-BD8F-5C47-BA78-2A6555B17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AF54CE8-6F43-FC4B-9B60-AD5F68F7AD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080618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Pentagon 9">
            <a:extLst>
              <a:ext uri="{FF2B5EF4-FFF2-40B4-BE49-F238E27FC236}">
                <a16:creationId xmlns:a16="http://schemas.microsoft.com/office/drawing/2014/main" id="{6A69AC38-7395-1E4A-B095-C6F4E7015059}"/>
              </a:ext>
            </a:extLst>
          </p:cNvPr>
          <p:cNvSpPr/>
          <p:nvPr/>
        </p:nvSpPr>
        <p:spPr>
          <a:xfrm>
            <a:off x="0" y="609600"/>
            <a:ext cx="5029199" cy="770749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</a:rPr>
              <a:t>Applications and Uses</a:t>
            </a:r>
          </a:p>
        </p:txBody>
      </p:sp>
    </p:spTree>
    <p:extLst>
      <p:ext uri="{BB962C8B-B14F-4D97-AF65-F5344CB8AC3E}">
        <p14:creationId xmlns:p14="http://schemas.microsoft.com/office/powerpoint/2010/main" val="2995095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F4356B4-03F8-6045-B166-49FF106B29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BF871A-24D2-B649-AE86-C47C1896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91" y="3829049"/>
            <a:ext cx="3747309" cy="2038351"/>
          </a:xfrm>
          <a:solidFill>
            <a:schemeClr val="tx2">
              <a:lumMod val="75000"/>
            </a:schemeClr>
          </a:solidFill>
        </p:spPr>
        <p:txBody>
          <a:bodyPr lIns="182880" rIns="182880" anchor="ctr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Futura Condensed Medium" panose="020B0602020204020303" pitchFamily="34" charset="-79"/>
                <a:cs typeface="Futura Condensed Medium" panose="020B0602020204020303" pitchFamily="34" charset="-79"/>
              </a:rPr>
              <a:t>NICE Webinar Series Announcement</a:t>
            </a:r>
          </a:p>
        </p:txBody>
      </p:sp>
      <p:pic>
        <p:nvPicPr>
          <p:cNvPr id="11268" name="Picture 4" descr="NICE Webinar banner">
            <a:extLst>
              <a:ext uri="{FF2B5EF4-FFF2-40B4-BE49-F238E27FC236}">
                <a16:creationId xmlns:a16="http://schemas.microsoft.com/office/drawing/2014/main" id="{DE088160-3A0F-DC40-9984-AA3AFF19D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8" b="19273"/>
          <a:stretch/>
        </p:blipFill>
        <p:spPr bwMode="auto">
          <a:xfrm>
            <a:off x="20" y="304800"/>
            <a:ext cx="12191980" cy="33296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493E-5B04-F74D-B520-96B47B6A6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9600" y="3829049"/>
            <a:ext cx="7289795" cy="2038351"/>
          </a:xfr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lIns="182880" anchor="ctr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Competencies: The Next Frontier for Closing the Cybersecurity Skills Gap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Wednesday, December 16, 2020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</a:rPr>
              <a:t>2-3 p.m. ET</a:t>
            </a:r>
          </a:p>
        </p:txBody>
      </p:sp>
    </p:spTree>
    <p:extLst>
      <p:ext uri="{BB962C8B-B14F-4D97-AF65-F5344CB8AC3E}">
        <p14:creationId xmlns:p14="http://schemas.microsoft.com/office/powerpoint/2010/main" val="3252578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3B5E000-DB86-2D48-B72A-942B63F7E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8CD5D-621A-A045-90B1-835A8AF260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43000" y="2059081"/>
            <a:ext cx="4052888" cy="3336453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Agility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Flexibility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Interoperability</a:t>
            </a:r>
          </a:p>
          <a:p>
            <a:r>
              <a:rPr lang="en-US" sz="3600" dirty="0">
                <a:solidFill>
                  <a:schemeClr val="tx2">
                    <a:lumMod val="75000"/>
                  </a:schemeClr>
                </a:solidFill>
              </a:rPr>
              <a:t>Modularity</a:t>
            </a:r>
          </a:p>
        </p:txBody>
      </p:sp>
      <p:pic>
        <p:nvPicPr>
          <p:cNvPr id="37" name="Picture 2" descr="abstract, amusement, background, bright, childhood, closeup, coil, colored, colorful, enjoyment, entertainment, equipment, flexibility, flexible, fun, funky, game, kids, leisure, macro, memories, metal, motion, object, pattern, plastic, play, rainbow, recreation, ring, spectrum, spiral, spring, spring toy, stretch, throwback, toy, vibrant, wallpaper, wire, material">
            <a:extLst>
              <a:ext uri="{FF2B5EF4-FFF2-40B4-BE49-F238E27FC236}">
                <a16:creationId xmlns:a16="http://schemas.microsoft.com/office/drawing/2014/main" id="{F75F7F3D-5D02-8240-B53D-D6E615002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6" b="-1"/>
          <a:stretch/>
        </p:blipFill>
        <p:spPr bwMode="auto">
          <a:xfrm>
            <a:off x="6553200" y="2059081"/>
            <a:ext cx="4802404" cy="356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9D52C7B3-E2B1-C247-A91D-47FC6726017C}"/>
              </a:ext>
            </a:extLst>
          </p:cNvPr>
          <p:cNvSpPr txBox="1">
            <a:spLocks/>
          </p:cNvSpPr>
          <p:nvPr/>
        </p:nvSpPr>
        <p:spPr bwMode="auto">
          <a:xfrm>
            <a:off x="304800" y="572766"/>
            <a:ext cx="1030605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i="0" kern="1200">
                <a:solidFill>
                  <a:srgbClr val="4F8ABE"/>
                </a:solidFill>
                <a:latin typeface="Avenir Book" panose="02000503020000020003" pitchFamily="2" charset="0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F8ABE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F8ABE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F8ABE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F8ABE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15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F8ABE"/>
                </a:solidFill>
                <a:latin typeface="Calibri" pitchFamily="34" charset="0"/>
              </a:defRPr>
            </a:lvl6pPr>
            <a:lvl7pPr marL="91431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F8ABE"/>
                </a:solidFill>
                <a:latin typeface="Calibri" pitchFamily="34" charset="0"/>
              </a:defRPr>
            </a:lvl7pPr>
            <a:lvl8pPr marL="1371464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F8ABE"/>
                </a:solidFill>
                <a:latin typeface="Calibri" pitchFamily="34" charset="0"/>
              </a:defRPr>
            </a:lvl8pPr>
            <a:lvl9pPr marL="182861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4F8ABE"/>
                </a:solidFill>
                <a:latin typeface="Calibri" pitchFamily="34" charset="0"/>
              </a:defRPr>
            </a:lvl9pPr>
          </a:lstStyle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NICE Framework Attributes</a:t>
            </a:r>
          </a:p>
        </p:txBody>
      </p:sp>
    </p:spTree>
    <p:extLst>
      <p:ext uri="{BB962C8B-B14F-4D97-AF65-F5344CB8AC3E}">
        <p14:creationId xmlns:p14="http://schemas.microsoft.com/office/powerpoint/2010/main" val="1506190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3A7E8D8-79EA-DD4D-A08B-26BAA083B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9BAC2-9CE4-744C-BD00-0D8995F9E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247" y="1481328"/>
            <a:ext cx="3171525" cy="281847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FFC000"/>
                </a:solidFill>
                <a:ea typeface="+mj-ea"/>
                <a:cs typeface="+mj-cs"/>
              </a:rPr>
              <a:t>December 2020</a:t>
            </a:r>
            <a:br>
              <a:rPr lang="en-US" b="1" dirty="0">
                <a:solidFill>
                  <a:schemeClr val="tx1"/>
                </a:solidFill>
                <a:ea typeface="+mj-ea"/>
                <a:cs typeface="+mj-cs"/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  <a:ea typeface="+mj-ea"/>
                <a:cs typeface="+mj-cs"/>
              </a:rPr>
              <a:t>Launch of NICE Framework Users Group</a:t>
            </a:r>
          </a:p>
        </p:txBody>
      </p:sp>
      <p:sp>
        <p:nvSpPr>
          <p:cNvPr id="93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68A6BF1-3A3B-9543-9D54-435C8F7E46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053"/>
          <a:stretch/>
        </p:blipFill>
        <p:spPr bwMode="auto"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78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C400D73-0C82-084D-8C03-C1F6BF433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722880-7D69-0B43-B517-45926A6E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33" y="637164"/>
            <a:ext cx="10972800" cy="7159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Timeline for Review and Updates to NICE Framework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6CB9BA-2414-C541-8577-6F1160662493}"/>
              </a:ext>
            </a:extLst>
          </p:cNvPr>
          <p:cNvGrpSpPr/>
          <p:nvPr/>
        </p:nvGrpSpPr>
        <p:grpSpPr>
          <a:xfrm>
            <a:off x="107323" y="1339009"/>
            <a:ext cx="12084677" cy="4972145"/>
            <a:chOff x="83484" y="1872107"/>
            <a:chExt cx="12084677" cy="49721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D43834-DB42-3B42-8D64-777CAFB4072E}"/>
                </a:ext>
              </a:extLst>
            </p:cNvPr>
            <p:cNvSpPr txBox="1"/>
            <p:nvPr/>
          </p:nvSpPr>
          <p:spPr>
            <a:xfrm>
              <a:off x="513994" y="2160225"/>
              <a:ext cx="2558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Engagement with Key Stakeholders</a:t>
              </a:r>
            </a:p>
            <a:p>
              <a:pPr algn="ctr"/>
              <a:r>
                <a:rPr lang="en-US" sz="1600" i="1" dirty="0">
                  <a:latin typeface="Cambria" panose="02040503050406030204" pitchFamily="18" charset="0"/>
                </a:rPr>
                <a:t>Pre-November 2019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728DAE-51B5-8E47-91A2-36E1AD4DFE6E}"/>
                </a:ext>
              </a:extLst>
            </p:cNvPr>
            <p:cNvSpPr txBox="1"/>
            <p:nvPr/>
          </p:nvSpPr>
          <p:spPr>
            <a:xfrm>
              <a:off x="1716862" y="5919344"/>
              <a:ext cx="25584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Announcement of Request for Comments </a:t>
              </a:r>
              <a:r>
                <a:rPr lang="en-US" sz="1600" i="1" dirty="0">
                  <a:latin typeface="Cambria" panose="02040503050406030204" pitchFamily="18" charset="0"/>
                </a:rPr>
                <a:t>November 2019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8B3505E-4281-EA44-B6E2-46F19A4E7BCF}"/>
                </a:ext>
              </a:extLst>
            </p:cNvPr>
            <p:cNvSpPr txBox="1"/>
            <p:nvPr/>
          </p:nvSpPr>
          <p:spPr>
            <a:xfrm>
              <a:off x="3185568" y="1872107"/>
              <a:ext cx="243696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Webinar to Describe Process and Request for Comments </a:t>
              </a:r>
            </a:p>
            <a:p>
              <a:pPr algn="ctr"/>
              <a:r>
                <a:rPr lang="en-US" sz="1600" i="1" dirty="0">
                  <a:latin typeface="Cambria" panose="02040503050406030204" pitchFamily="18" charset="0"/>
                </a:rPr>
                <a:t>December 2019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1CBF6A-EB8F-114D-8CE5-3725C4DD6FD3}"/>
                </a:ext>
              </a:extLst>
            </p:cNvPr>
            <p:cNvSpPr txBox="1"/>
            <p:nvPr/>
          </p:nvSpPr>
          <p:spPr>
            <a:xfrm>
              <a:off x="4163241" y="5951700"/>
              <a:ext cx="309400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Request for Comments Deadline</a:t>
              </a:r>
            </a:p>
            <a:p>
              <a:pPr algn="ctr"/>
              <a:r>
                <a:rPr lang="en-US" sz="1600" i="1" dirty="0">
                  <a:latin typeface="Cambria" panose="02040503050406030204" pitchFamily="18" charset="0"/>
                </a:rPr>
                <a:t>January 2020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E9886F-CB73-0141-855F-2D8B234E0FFB}"/>
                </a:ext>
              </a:extLst>
            </p:cNvPr>
            <p:cNvSpPr txBox="1"/>
            <p:nvPr/>
          </p:nvSpPr>
          <p:spPr>
            <a:xfrm>
              <a:off x="5735694" y="2160225"/>
              <a:ext cx="261722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Adjudicate Comments Received</a:t>
              </a:r>
            </a:p>
            <a:p>
              <a:pPr algn="ctr"/>
              <a:r>
                <a:rPr lang="en-US" sz="1600" i="1" dirty="0">
                  <a:latin typeface="Cambria" panose="02040503050406030204" pitchFamily="18" charset="0"/>
                </a:rPr>
                <a:t>January-February 2020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E2A58D2-3BCA-5B49-B309-799B95CF87B0}"/>
                </a:ext>
              </a:extLst>
            </p:cNvPr>
            <p:cNvSpPr txBox="1"/>
            <p:nvPr/>
          </p:nvSpPr>
          <p:spPr>
            <a:xfrm>
              <a:off x="7081447" y="5983110"/>
              <a:ext cx="25584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Consultative Process</a:t>
              </a:r>
            </a:p>
            <a:p>
              <a:pPr algn="ctr"/>
              <a:r>
                <a:rPr lang="en-US" sz="1600" i="1" dirty="0">
                  <a:latin typeface="Cambria" panose="02040503050406030204" pitchFamily="18" charset="0"/>
                </a:rPr>
                <a:t>March-May 2020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90B6BD3-CDB4-3D4E-A1D8-C7C370630B18}"/>
                </a:ext>
              </a:extLst>
            </p:cNvPr>
            <p:cNvSpPr txBox="1"/>
            <p:nvPr/>
          </p:nvSpPr>
          <p:spPr>
            <a:xfrm>
              <a:off x="8421377" y="2138628"/>
              <a:ext cx="243696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First Draft of Changes for Comments</a:t>
              </a:r>
            </a:p>
            <a:p>
              <a:pPr algn="ctr"/>
              <a:r>
                <a:rPr lang="en-US" sz="1600" i="1" dirty="0">
                  <a:latin typeface="Cambria" panose="02040503050406030204" pitchFamily="18" charset="0"/>
                </a:rPr>
                <a:t>July 2020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403A90E-AD59-0740-815C-852D8B5D7B65}"/>
                </a:ext>
              </a:extLst>
            </p:cNvPr>
            <p:cNvSpPr txBox="1"/>
            <p:nvPr/>
          </p:nvSpPr>
          <p:spPr>
            <a:xfrm>
              <a:off x="9609749" y="5990053"/>
              <a:ext cx="255841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mbria" panose="02040503050406030204" pitchFamily="18" charset="0"/>
                </a:rPr>
                <a:t>Final Draft of Changes</a:t>
              </a:r>
            </a:p>
            <a:p>
              <a:pPr algn="ctr"/>
              <a:r>
                <a:rPr lang="en-US" sz="1600" i="1" dirty="0">
                  <a:latin typeface="Cambria" panose="02040503050406030204" pitchFamily="18" charset="0"/>
                </a:rPr>
                <a:t>November 2020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F2A86B9-5137-1041-9333-D800DC0FA0AF}"/>
                </a:ext>
              </a:extLst>
            </p:cNvPr>
            <p:cNvGrpSpPr/>
            <p:nvPr/>
          </p:nvGrpSpPr>
          <p:grpSpPr>
            <a:xfrm>
              <a:off x="83484" y="2986883"/>
              <a:ext cx="12025031" cy="3056247"/>
              <a:chOff x="83484" y="2775243"/>
              <a:chExt cx="12025031" cy="3056247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0C569AF-433B-FA47-801C-0A422EAA73C8}"/>
                  </a:ext>
                </a:extLst>
              </p:cNvPr>
              <p:cNvGrpSpPr/>
              <p:nvPr/>
            </p:nvGrpSpPr>
            <p:grpSpPr>
              <a:xfrm>
                <a:off x="83484" y="3481252"/>
                <a:ext cx="12025031" cy="1789211"/>
                <a:chOff x="123679" y="3006750"/>
                <a:chExt cx="12025031" cy="1789211"/>
              </a:xfrm>
            </p:grpSpPr>
            <p:sp>
              <p:nvSpPr>
                <p:cNvPr id="43" name="Pentagon 42">
                  <a:extLst>
                    <a:ext uri="{FF2B5EF4-FFF2-40B4-BE49-F238E27FC236}">
                      <a16:creationId xmlns:a16="http://schemas.microsoft.com/office/drawing/2014/main" id="{EE5798C4-4477-DC49-B5DF-FB1F84D66403}"/>
                    </a:ext>
                  </a:extLst>
                </p:cNvPr>
                <p:cNvSpPr/>
                <p:nvPr/>
              </p:nvSpPr>
              <p:spPr>
                <a:xfrm>
                  <a:off x="123679" y="3725938"/>
                  <a:ext cx="12025031" cy="500027"/>
                </a:xfrm>
                <a:prstGeom prst="homePlate">
                  <a:avLst/>
                </a:prstGeom>
                <a:solidFill>
                  <a:srgbClr val="382D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7246B725-50E3-6246-AB38-C18273F6870F}"/>
                    </a:ext>
                  </a:extLst>
                </p:cNvPr>
                <p:cNvGrpSpPr/>
                <p:nvPr/>
              </p:nvGrpSpPr>
              <p:grpSpPr>
                <a:xfrm>
                  <a:off x="1132642" y="3006750"/>
                  <a:ext cx="10433966" cy="1789211"/>
                  <a:chOff x="446198" y="3088471"/>
                  <a:chExt cx="10701910" cy="1839047"/>
                </a:xfrm>
              </p:grpSpPr>
              <p:sp>
                <p:nvSpPr>
                  <p:cNvPr id="45" name="Arc 44">
                    <a:extLst>
                      <a:ext uri="{FF2B5EF4-FFF2-40B4-BE49-F238E27FC236}">
                        <a16:creationId xmlns:a16="http://schemas.microsoft.com/office/drawing/2014/main" id="{CBB45A5A-9367-F649-BB70-488F12B65E0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50766" y="3183904"/>
                    <a:ext cx="1498517" cy="1307654"/>
                  </a:xfrm>
                  <a:prstGeom prst="arc">
                    <a:avLst>
                      <a:gd name="adj1" fmla="val 16200000"/>
                      <a:gd name="adj2" fmla="val 5480029"/>
                    </a:avLst>
                  </a:prstGeom>
                  <a:ln w="254000">
                    <a:solidFill>
                      <a:srgbClr val="382D2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6" name="Arc 45">
                    <a:extLst>
                      <a:ext uri="{FF2B5EF4-FFF2-40B4-BE49-F238E27FC236}">
                        <a16:creationId xmlns:a16="http://schemas.microsoft.com/office/drawing/2014/main" id="{FA371E8D-14D8-3244-9E44-30D0EE5F42B1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1697165" y="3524432"/>
                    <a:ext cx="1498517" cy="1307654"/>
                  </a:xfrm>
                  <a:prstGeom prst="arc">
                    <a:avLst>
                      <a:gd name="adj1" fmla="val 16200000"/>
                      <a:gd name="adj2" fmla="val 5480029"/>
                    </a:avLst>
                  </a:prstGeom>
                  <a:ln w="254000">
                    <a:solidFill>
                      <a:srgbClr val="382D2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7" name="Arc 46">
                    <a:extLst>
                      <a:ext uri="{FF2B5EF4-FFF2-40B4-BE49-F238E27FC236}">
                        <a16:creationId xmlns:a16="http://schemas.microsoft.com/office/drawing/2014/main" id="{2F1250B5-EC23-3F49-AA07-9D4134B6C6A4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4433869" y="3524432"/>
                    <a:ext cx="1498517" cy="1307654"/>
                  </a:xfrm>
                  <a:prstGeom prst="arc">
                    <a:avLst>
                      <a:gd name="adj1" fmla="val 16200000"/>
                      <a:gd name="adj2" fmla="val 5480029"/>
                    </a:avLst>
                  </a:prstGeom>
                  <a:ln w="254000">
                    <a:solidFill>
                      <a:srgbClr val="382D2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8" name="Arc 47">
                    <a:extLst>
                      <a:ext uri="{FF2B5EF4-FFF2-40B4-BE49-F238E27FC236}">
                        <a16:creationId xmlns:a16="http://schemas.microsoft.com/office/drawing/2014/main" id="{DFACD6BD-F9C4-D441-8E97-28AD969AE869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7088091" y="3510929"/>
                    <a:ext cx="1498517" cy="1307654"/>
                  </a:xfrm>
                  <a:prstGeom prst="arc">
                    <a:avLst>
                      <a:gd name="adj1" fmla="val 16200000"/>
                      <a:gd name="adj2" fmla="val 5480029"/>
                    </a:avLst>
                  </a:prstGeom>
                  <a:ln w="254000">
                    <a:solidFill>
                      <a:srgbClr val="382D2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49" name="Arc 48">
                    <a:extLst>
                      <a:ext uri="{FF2B5EF4-FFF2-40B4-BE49-F238E27FC236}">
                        <a16:creationId xmlns:a16="http://schemas.microsoft.com/office/drawing/2014/main" id="{39FB064B-CA23-4148-BAB4-68270BF753DA}"/>
                      </a:ext>
                    </a:extLst>
                  </p:cNvPr>
                  <p:cNvSpPr/>
                  <p:nvPr/>
                </p:nvSpPr>
                <p:spPr>
                  <a:xfrm rot="5400000" flipV="1">
                    <a:off x="9745022" y="3524433"/>
                    <a:ext cx="1498517" cy="1307654"/>
                  </a:xfrm>
                  <a:prstGeom prst="arc">
                    <a:avLst>
                      <a:gd name="adj1" fmla="val 16200000"/>
                      <a:gd name="adj2" fmla="val 5480029"/>
                    </a:avLst>
                  </a:prstGeom>
                  <a:ln w="254000">
                    <a:solidFill>
                      <a:srgbClr val="382D2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50" name="Arc 49">
                    <a:extLst>
                      <a:ext uri="{FF2B5EF4-FFF2-40B4-BE49-F238E27FC236}">
                        <a16:creationId xmlns:a16="http://schemas.microsoft.com/office/drawing/2014/main" id="{52E4D6D0-0573-3445-A4CB-C4197CF631D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065517" y="3183905"/>
                    <a:ext cx="1498517" cy="1307654"/>
                  </a:xfrm>
                  <a:prstGeom prst="arc">
                    <a:avLst>
                      <a:gd name="adj1" fmla="val 16200000"/>
                      <a:gd name="adj2" fmla="val 5480029"/>
                    </a:avLst>
                  </a:prstGeom>
                  <a:ln w="254000">
                    <a:solidFill>
                      <a:srgbClr val="382D2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51" name="Arc 50">
                    <a:extLst>
                      <a:ext uri="{FF2B5EF4-FFF2-40B4-BE49-F238E27FC236}">
                        <a16:creationId xmlns:a16="http://schemas.microsoft.com/office/drawing/2014/main" id="{BF0932F1-6664-CC43-A927-6F8AECFBFC0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415202" y="3183903"/>
                    <a:ext cx="1498517" cy="1307654"/>
                  </a:xfrm>
                  <a:prstGeom prst="arc">
                    <a:avLst>
                      <a:gd name="adj1" fmla="val 16200000"/>
                      <a:gd name="adj2" fmla="val 5480029"/>
                    </a:avLst>
                  </a:prstGeom>
                  <a:ln w="254000">
                    <a:solidFill>
                      <a:srgbClr val="382D2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sp>
                <p:nvSpPr>
                  <p:cNvPr id="52" name="Arc 51">
                    <a:extLst>
                      <a:ext uri="{FF2B5EF4-FFF2-40B4-BE49-F238E27FC236}">
                        <a16:creationId xmlns:a16="http://schemas.microsoft.com/office/drawing/2014/main" id="{C01CBD78-3F32-904B-A5A2-3DD2E4093FE9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760980" y="3183903"/>
                    <a:ext cx="1498517" cy="1307654"/>
                  </a:xfrm>
                  <a:prstGeom prst="arc">
                    <a:avLst>
                      <a:gd name="adj1" fmla="val 16200000"/>
                      <a:gd name="adj2" fmla="val 5480029"/>
                    </a:avLst>
                  </a:prstGeom>
                  <a:ln w="254000">
                    <a:solidFill>
                      <a:srgbClr val="382D24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3C3EA21-4D5E-5D4F-9097-7B9AFB6F869C}"/>
                  </a:ext>
                </a:extLst>
              </p:cNvPr>
              <p:cNvGrpSpPr/>
              <p:nvPr/>
            </p:nvGrpSpPr>
            <p:grpSpPr>
              <a:xfrm>
                <a:off x="116145" y="4021404"/>
                <a:ext cx="917123" cy="887469"/>
                <a:chOff x="91977" y="3722017"/>
                <a:chExt cx="917123" cy="887469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BC2C17B1-8278-264D-A280-AE79FE49F1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1977" y="3722017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42" name="Graphic 41" descr="Repeat">
                  <a:extLst>
                    <a:ext uri="{FF2B5EF4-FFF2-40B4-BE49-F238E27FC236}">
                      <a16:creationId xmlns:a16="http://schemas.microsoft.com/office/drawing/2014/main" id="{23591553-B9F0-3E40-9941-D74A225833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828" y="3746041"/>
                  <a:ext cx="839420" cy="839420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3ED1936-2BBF-0D42-B0BB-C79CDCBA2437}"/>
                  </a:ext>
                </a:extLst>
              </p:cNvPr>
              <p:cNvGrpSpPr/>
              <p:nvPr/>
            </p:nvGrpSpPr>
            <p:grpSpPr>
              <a:xfrm>
                <a:off x="1337854" y="2800488"/>
                <a:ext cx="917123" cy="887469"/>
                <a:chOff x="746897" y="1946000"/>
                <a:chExt cx="917123" cy="887469"/>
              </a:xfrm>
            </p:grpSpPr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1EF49C4E-F1B6-8745-9628-C4C94C50AB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46897" y="1946000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40" name="Graphic 39" descr="Users">
                  <a:extLst>
                    <a:ext uri="{FF2B5EF4-FFF2-40B4-BE49-F238E27FC236}">
                      <a16:creationId xmlns:a16="http://schemas.microsoft.com/office/drawing/2014/main" id="{83F06FD7-0E46-6A4E-BAFB-BF9EB551E26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309" y="2053394"/>
                  <a:ext cx="716433" cy="716433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E24B958-DD46-814A-8762-D16CA656ED1E}"/>
                  </a:ext>
                </a:extLst>
              </p:cNvPr>
              <p:cNvGrpSpPr/>
              <p:nvPr/>
            </p:nvGrpSpPr>
            <p:grpSpPr>
              <a:xfrm>
                <a:off x="2564864" y="4908873"/>
                <a:ext cx="917123" cy="887469"/>
                <a:chOff x="3879073" y="1940791"/>
                <a:chExt cx="917123" cy="887469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0E15B156-BAA0-8E4C-844F-AA25A1A99D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879073" y="1940791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38" name="Graphic 37" descr="Megaphone">
                  <a:extLst>
                    <a:ext uri="{FF2B5EF4-FFF2-40B4-BE49-F238E27FC236}">
                      <a16:creationId xmlns:a16="http://schemas.microsoft.com/office/drawing/2014/main" id="{3F6EE667-5386-2A46-AD7E-364693A939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91084" y="1998843"/>
                  <a:ext cx="701021" cy="701021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5B63A4BA-DDD9-AF4B-85D0-8B9E47D785F6}"/>
                  </a:ext>
                </a:extLst>
              </p:cNvPr>
              <p:cNvGrpSpPr/>
              <p:nvPr/>
            </p:nvGrpSpPr>
            <p:grpSpPr>
              <a:xfrm>
                <a:off x="3971452" y="2822363"/>
                <a:ext cx="917123" cy="887469"/>
                <a:chOff x="7085420" y="1943839"/>
                <a:chExt cx="917123" cy="887469"/>
              </a:xfrm>
            </p:grpSpPr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B7AD23A-A6BF-284E-AFB4-748F98800C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085420" y="1943839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36" name="Graphic 35" descr="Internet">
                  <a:extLst>
                    <a:ext uri="{FF2B5EF4-FFF2-40B4-BE49-F238E27FC236}">
                      <a16:creationId xmlns:a16="http://schemas.microsoft.com/office/drawing/2014/main" id="{5152C012-0B1B-DE47-B8D5-E59E7C587B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78697" y="2013337"/>
                  <a:ext cx="730568" cy="730568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694F16D-667C-A945-B1F4-1A89C3C5DB83}"/>
                  </a:ext>
                </a:extLst>
              </p:cNvPr>
              <p:cNvGrpSpPr/>
              <p:nvPr/>
            </p:nvGrpSpPr>
            <p:grpSpPr>
              <a:xfrm>
                <a:off x="5252215" y="4926155"/>
                <a:ext cx="917123" cy="887469"/>
                <a:chOff x="8719917" y="3553342"/>
                <a:chExt cx="917123" cy="887469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74C86F3-6BE5-B347-BD45-53D2C03C0B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8719917" y="3553342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34" name="Graphic 33" descr="Clock">
                  <a:extLst>
                    <a:ext uri="{FF2B5EF4-FFF2-40B4-BE49-F238E27FC236}">
                      <a16:creationId xmlns:a16="http://schemas.microsoft.com/office/drawing/2014/main" id="{3B7F76C0-421A-0C4A-BDE3-84D1F84D97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00883" y="3618359"/>
                  <a:ext cx="776845" cy="776845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C829AE57-0660-974F-9600-D9C228122475}"/>
                  </a:ext>
                </a:extLst>
              </p:cNvPr>
              <p:cNvGrpSpPr/>
              <p:nvPr/>
            </p:nvGrpSpPr>
            <p:grpSpPr>
              <a:xfrm>
                <a:off x="6588780" y="2829177"/>
                <a:ext cx="917123" cy="887469"/>
                <a:chOff x="5640097" y="3550285"/>
                <a:chExt cx="917123" cy="887469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C02DC6E1-2AFD-A143-865E-31AB1CD3C2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40097" y="3550285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32" name="Graphic 31" descr="Customer review">
                  <a:extLst>
                    <a:ext uri="{FF2B5EF4-FFF2-40B4-BE49-F238E27FC236}">
                      <a16:creationId xmlns:a16="http://schemas.microsoft.com/office/drawing/2014/main" id="{B7DF3230-58B0-E44E-853F-95700B3830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16820" y="3620305"/>
                  <a:ext cx="762810" cy="762810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380D21B-6490-A34B-B7A3-E90EB4DC2528}"/>
                  </a:ext>
                </a:extLst>
              </p:cNvPr>
              <p:cNvGrpSpPr/>
              <p:nvPr/>
            </p:nvGrpSpPr>
            <p:grpSpPr>
              <a:xfrm>
                <a:off x="7839984" y="4944021"/>
                <a:ext cx="917123" cy="887469"/>
                <a:chOff x="2637000" y="3553342"/>
                <a:chExt cx="917123" cy="887469"/>
              </a:xfrm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495B1067-DD13-9F48-A5D6-5B4240EF75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637000" y="3553342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30" name="Graphic 29" descr="Group brainstorm">
                  <a:extLst>
                    <a:ext uri="{FF2B5EF4-FFF2-40B4-BE49-F238E27FC236}">
                      <a16:creationId xmlns:a16="http://schemas.microsoft.com/office/drawing/2014/main" id="{2DEF8613-223B-B740-9647-DF0E8E337C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65784" y="3618359"/>
                  <a:ext cx="693853" cy="693853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68C5EC10-56BA-0F45-830B-ABD702BFE1BC}"/>
                  </a:ext>
                </a:extLst>
              </p:cNvPr>
              <p:cNvGrpSpPr/>
              <p:nvPr/>
            </p:nvGrpSpPr>
            <p:grpSpPr>
              <a:xfrm>
                <a:off x="9181298" y="2775243"/>
                <a:ext cx="917123" cy="887469"/>
                <a:chOff x="3032265" y="5186651"/>
                <a:chExt cx="917123" cy="887469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79BBD205-FA36-5549-A6AE-039F412751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032265" y="5186651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28" name="Graphic 27" descr="Pencil">
                  <a:extLst>
                    <a:ext uri="{FF2B5EF4-FFF2-40B4-BE49-F238E27FC236}">
                      <a16:creationId xmlns:a16="http://schemas.microsoft.com/office/drawing/2014/main" id="{EDC09AD0-6F2E-1042-9B93-7D49076A33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77831" y="5307523"/>
                  <a:ext cx="662273" cy="662273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5D42A18-F8F7-874D-88E4-0F3340B229C0}"/>
                  </a:ext>
                </a:extLst>
              </p:cNvPr>
              <p:cNvGrpSpPr/>
              <p:nvPr/>
            </p:nvGrpSpPr>
            <p:grpSpPr>
              <a:xfrm>
                <a:off x="10441780" y="4919926"/>
                <a:ext cx="917123" cy="887469"/>
                <a:chOff x="6921752" y="5186651"/>
                <a:chExt cx="917123" cy="887469"/>
              </a:xfrm>
            </p:grpSpPr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A8BFFA7A-EF58-1046-BA7C-88D8275A90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921752" y="5186651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pic>
              <p:nvPicPr>
                <p:cNvPr id="26" name="Graphic 25" descr="Document">
                  <a:extLst>
                    <a:ext uri="{FF2B5EF4-FFF2-40B4-BE49-F238E27FC236}">
                      <a16:creationId xmlns:a16="http://schemas.microsoft.com/office/drawing/2014/main" id="{C25ED9D4-31A0-F144-89A6-87ABAD912F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8132" y="5253599"/>
                  <a:ext cx="731781" cy="731781"/>
                </a:xfrm>
                <a:prstGeom prst="rect">
                  <a:avLst/>
                </a:prstGeom>
              </p:spPr>
            </p:pic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D04CFE-F3C9-4243-AB1D-D56B2B4BC245}"/>
                </a:ext>
              </a:extLst>
            </p:cNvPr>
            <p:cNvSpPr txBox="1"/>
            <p:nvPr/>
          </p:nvSpPr>
          <p:spPr>
            <a:xfrm>
              <a:off x="1016026" y="4465622"/>
              <a:ext cx="101729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mbria" panose="02040503050406030204" pitchFamily="18" charset="0"/>
                </a:rPr>
                <a:t>Updates to Tasks, Knowledge, Skills, and Abilities , </a:t>
              </a:r>
              <a:r>
                <a:rPr lang="en-US" sz="16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November 2019-2021</a:t>
              </a:r>
            </a:p>
          </p:txBody>
        </p:sp>
      </p:grp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AAAAFF1B-4079-5E42-96FE-D88F9B4F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24600"/>
            <a:ext cx="711200" cy="366713"/>
          </a:xfrm>
        </p:spPr>
        <p:txBody>
          <a:bodyPr/>
          <a:lstStyle/>
          <a:p>
            <a:pPr>
              <a:defRPr/>
            </a:pPr>
            <a:r>
              <a:rPr lang="en-US" altLang="x-none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941362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2D4FB07-D2D7-0147-8BD3-0083761BD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722880-7D69-0B43-B517-45926A6ED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133" y="637164"/>
            <a:ext cx="10972800" cy="715963"/>
          </a:xfrm>
        </p:spPr>
        <p:txBody>
          <a:bodyPr/>
          <a:lstStyle/>
          <a:p>
            <a:r>
              <a:rPr lang="en-US" b="1" dirty="0"/>
              <a:t>2020-2021 Timeline</a:t>
            </a:r>
          </a:p>
        </p:txBody>
      </p:sp>
      <p:sp>
        <p:nvSpPr>
          <p:cNvPr id="53" name="Slide Number Placeholder 2">
            <a:extLst>
              <a:ext uri="{FF2B5EF4-FFF2-40B4-BE49-F238E27FC236}">
                <a16:creationId xmlns:a16="http://schemas.microsoft.com/office/drawing/2014/main" id="{AAAAFF1B-4079-5E42-96FE-D88F9B4F1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600" y="6324600"/>
            <a:ext cx="711200" cy="366713"/>
          </a:xfrm>
        </p:spPr>
        <p:txBody>
          <a:bodyPr/>
          <a:lstStyle/>
          <a:p>
            <a:pPr>
              <a:defRPr/>
            </a:pPr>
            <a:r>
              <a:rPr lang="en-US" altLang="x-none" dirty="0"/>
              <a:t>20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A5C2CE3-AAB9-214D-95D6-EFAD427E8343}"/>
              </a:ext>
            </a:extLst>
          </p:cNvPr>
          <p:cNvGrpSpPr/>
          <p:nvPr/>
        </p:nvGrpSpPr>
        <p:grpSpPr>
          <a:xfrm>
            <a:off x="502743" y="1032480"/>
            <a:ext cx="10774857" cy="5368320"/>
            <a:chOff x="152400" y="1032480"/>
            <a:chExt cx="10774857" cy="5368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6CB9BA-2414-C541-8577-6F1160662493}"/>
                </a:ext>
              </a:extLst>
            </p:cNvPr>
            <p:cNvGrpSpPr/>
            <p:nvPr/>
          </p:nvGrpSpPr>
          <p:grpSpPr>
            <a:xfrm>
              <a:off x="152400" y="1032480"/>
              <a:ext cx="10774857" cy="5368320"/>
              <a:chOff x="83484" y="1565578"/>
              <a:chExt cx="10774857" cy="536832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D43834-DB42-3B42-8D64-777CAFB4072E}"/>
                  </a:ext>
                </a:extLst>
              </p:cNvPr>
              <p:cNvSpPr txBox="1"/>
              <p:nvPr/>
            </p:nvSpPr>
            <p:spPr>
              <a:xfrm>
                <a:off x="457413" y="2160225"/>
                <a:ext cx="2671574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" panose="02040503050406030204" pitchFamily="18" charset="0"/>
                  </a:rPr>
                  <a:t>Revision Published &amp; Launch of Users Group</a:t>
                </a:r>
                <a:br>
                  <a:rPr lang="en-US" dirty="0">
                    <a:latin typeface="Cambria" panose="02040503050406030204" pitchFamily="18" charset="0"/>
                  </a:rPr>
                </a:br>
                <a:r>
                  <a:rPr lang="en-US" sz="1600" i="1" dirty="0">
                    <a:latin typeface="Cambria" panose="02040503050406030204" pitchFamily="18" charset="0"/>
                  </a:rPr>
                  <a:t>November – December 2020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728DAE-51B5-8E47-91A2-36E1AD4DFE6E}"/>
                  </a:ext>
                </a:extLst>
              </p:cNvPr>
              <p:cNvSpPr txBox="1"/>
              <p:nvPr/>
            </p:nvSpPr>
            <p:spPr>
              <a:xfrm>
                <a:off x="1716862" y="6010568"/>
                <a:ext cx="255841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" panose="02040503050406030204" pitchFamily="18" charset="0"/>
                  </a:rPr>
                  <a:t>Webinar to Describe Competencies</a:t>
                </a:r>
              </a:p>
              <a:p>
                <a:pPr algn="ctr"/>
                <a:r>
                  <a:rPr lang="en-US" sz="1600" i="1" dirty="0">
                    <a:latin typeface="Cambria" panose="02040503050406030204" pitchFamily="18" charset="0"/>
                  </a:rPr>
                  <a:t>December 2020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B3505E-4281-EA44-B6E2-46F19A4E7BCF}"/>
                  </a:ext>
                </a:extLst>
              </p:cNvPr>
              <p:cNvSpPr txBox="1"/>
              <p:nvPr/>
            </p:nvSpPr>
            <p:spPr>
              <a:xfrm>
                <a:off x="3185568" y="1872107"/>
                <a:ext cx="2436964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" panose="02040503050406030204" pitchFamily="18" charset="0"/>
                  </a:rPr>
                  <a:t>Request for Comments to NICE Framework Competencies</a:t>
                </a:r>
                <a:br>
                  <a:rPr lang="en-US" dirty="0">
                    <a:latin typeface="Cambria" panose="02040503050406030204" pitchFamily="18" charset="0"/>
                  </a:rPr>
                </a:br>
                <a:r>
                  <a:rPr lang="en-US" sz="1600" i="1" dirty="0">
                    <a:latin typeface="Cambria" panose="02040503050406030204" pitchFamily="18" charset="0"/>
                  </a:rPr>
                  <a:t>January 2021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E1CBF6A-EB8F-114D-8CE5-3725C4DD6FD3}"/>
                  </a:ext>
                </a:extLst>
              </p:cNvPr>
              <p:cNvSpPr txBox="1"/>
              <p:nvPr/>
            </p:nvSpPr>
            <p:spPr>
              <a:xfrm>
                <a:off x="4163241" y="6041346"/>
                <a:ext cx="3094001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" panose="02040503050406030204" pitchFamily="18" charset="0"/>
                  </a:rPr>
                  <a:t>Request for Comments to Change Process</a:t>
                </a:r>
              </a:p>
              <a:p>
                <a:pPr algn="ctr"/>
                <a:r>
                  <a:rPr lang="en-US" sz="1600" i="1" dirty="0">
                    <a:latin typeface="Cambria" panose="02040503050406030204" pitchFamily="18" charset="0"/>
                  </a:rPr>
                  <a:t>February 2021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7E9886F-CB73-0141-855F-2D8B234E0FFB}"/>
                  </a:ext>
                </a:extLst>
              </p:cNvPr>
              <p:cNvSpPr txBox="1"/>
              <p:nvPr/>
            </p:nvSpPr>
            <p:spPr>
              <a:xfrm>
                <a:off x="5622532" y="2160225"/>
                <a:ext cx="2823112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" panose="02040503050406030204" pitchFamily="18" charset="0"/>
                  </a:rPr>
                  <a:t>TKS Statements and Work Role Review </a:t>
                </a:r>
                <a:br>
                  <a:rPr lang="en-US" dirty="0">
                    <a:latin typeface="Cambria" panose="02040503050406030204" pitchFamily="18" charset="0"/>
                  </a:rPr>
                </a:br>
                <a:r>
                  <a:rPr lang="en-US" sz="1600" i="1" dirty="0">
                    <a:latin typeface="Cambria" panose="02040503050406030204" pitchFamily="18" charset="0"/>
                  </a:rPr>
                  <a:t>November 2020 – March 2021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E2A58D2-3BCA-5B49-B309-799B95CF87B0}"/>
                  </a:ext>
                </a:extLst>
              </p:cNvPr>
              <p:cNvSpPr txBox="1"/>
              <p:nvPr/>
            </p:nvSpPr>
            <p:spPr>
              <a:xfrm>
                <a:off x="7081447" y="5983110"/>
                <a:ext cx="255841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" panose="02040503050406030204" pitchFamily="18" charset="0"/>
                  </a:rPr>
                  <a:t>Community Workshops</a:t>
                </a:r>
              </a:p>
              <a:p>
                <a:pPr algn="ctr"/>
                <a:r>
                  <a:rPr lang="en-US" sz="1600" i="1" dirty="0">
                    <a:latin typeface="Cambria" panose="02040503050406030204" pitchFamily="18" charset="0"/>
                  </a:rPr>
                  <a:t>March – September 2021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90B6BD3-CDB4-3D4E-A1D8-C7C370630B18}"/>
                  </a:ext>
                </a:extLst>
              </p:cNvPr>
              <p:cNvSpPr txBox="1"/>
              <p:nvPr/>
            </p:nvSpPr>
            <p:spPr>
              <a:xfrm>
                <a:off x="8421377" y="1565578"/>
                <a:ext cx="2436964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Cambria" panose="02040503050406030204" pitchFamily="18" charset="0"/>
                  </a:rPr>
                  <a:t>Announce Updates to TKS Statements, Competencies, and Work Roles</a:t>
                </a:r>
                <a:br>
                  <a:rPr lang="en-US" dirty="0">
                    <a:latin typeface="Cambria" panose="02040503050406030204" pitchFamily="18" charset="0"/>
                  </a:rPr>
                </a:br>
                <a:r>
                  <a:rPr lang="en-US" sz="1600" i="1" dirty="0">
                    <a:latin typeface="Cambria" panose="02040503050406030204" pitchFamily="18" charset="0"/>
                  </a:rPr>
                  <a:t>November 2021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F2A86B9-5137-1041-9333-D800DC0FA0AF}"/>
                  </a:ext>
                </a:extLst>
              </p:cNvPr>
              <p:cNvGrpSpPr/>
              <p:nvPr/>
            </p:nvGrpSpPr>
            <p:grpSpPr>
              <a:xfrm>
                <a:off x="83484" y="2986883"/>
                <a:ext cx="10774857" cy="3056247"/>
                <a:chOff x="83484" y="2775243"/>
                <a:chExt cx="10774857" cy="3056247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D0C569AF-433B-FA47-801C-0A422EAA73C8}"/>
                    </a:ext>
                  </a:extLst>
                </p:cNvPr>
                <p:cNvGrpSpPr/>
                <p:nvPr/>
              </p:nvGrpSpPr>
              <p:grpSpPr>
                <a:xfrm>
                  <a:off x="83484" y="3481252"/>
                  <a:ext cx="10774857" cy="1789210"/>
                  <a:chOff x="123679" y="3006750"/>
                  <a:chExt cx="10774857" cy="1789210"/>
                </a:xfrm>
              </p:grpSpPr>
              <p:sp>
                <p:nvSpPr>
                  <p:cNvPr id="43" name="Pentagon 42">
                    <a:extLst>
                      <a:ext uri="{FF2B5EF4-FFF2-40B4-BE49-F238E27FC236}">
                        <a16:creationId xmlns:a16="http://schemas.microsoft.com/office/drawing/2014/main" id="{EE5798C4-4477-DC49-B5DF-FB1F84D66403}"/>
                      </a:ext>
                    </a:extLst>
                  </p:cNvPr>
                  <p:cNvSpPr/>
                  <p:nvPr/>
                </p:nvSpPr>
                <p:spPr>
                  <a:xfrm>
                    <a:off x="123679" y="3725939"/>
                    <a:ext cx="10774857" cy="448042"/>
                  </a:xfrm>
                  <a:prstGeom prst="homePlate">
                    <a:avLst/>
                  </a:prstGeom>
                  <a:solidFill>
                    <a:srgbClr val="382D2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7246B725-50E3-6246-AB38-C18273F6870F}"/>
                      </a:ext>
                    </a:extLst>
                  </p:cNvPr>
                  <p:cNvGrpSpPr/>
                  <p:nvPr/>
                </p:nvGrpSpPr>
                <p:grpSpPr>
                  <a:xfrm>
                    <a:off x="1132642" y="3006750"/>
                    <a:ext cx="9137441" cy="1789210"/>
                    <a:chOff x="446198" y="3088471"/>
                    <a:chExt cx="9372090" cy="1839046"/>
                  </a:xfrm>
                </p:grpSpPr>
                <p:sp>
                  <p:nvSpPr>
                    <p:cNvPr id="45" name="Arc 44">
                      <a:extLst>
                        <a:ext uri="{FF2B5EF4-FFF2-40B4-BE49-F238E27FC236}">
                          <a16:creationId xmlns:a16="http://schemas.microsoft.com/office/drawing/2014/main" id="{CBB45A5A-9367-F649-BB70-488F12B65E0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50766" y="3183904"/>
                      <a:ext cx="1498517" cy="1307654"/>
                    </a:xfrm>
                    <a:prstGeom prst="arc">
                      <a:avLst>
                        <a:gd name="adj1" fmla="val 16200000"/>
                        <a:gd name="adj2" fmla="val 5480029"/>
                      </a:avLst>
                    </a:prstGeom>
                    <a:ln w="254000">
                      <a:solidFill>
                        <a:srgbClr val="382D2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p:txBody>
                </p:sp>
                <p:sp>
                  <p:nvSpPr>
                    <p:cNvPr id="46" name="Arc 45">
                      <a:extLst>
                        <a:ext uri="{FF2B5EF4-FFF2-40B4-BE49-F238E27FC236}">
                          <a16:creationId xmlns:a16="http://schemas.microsoft.com/office/drawing/2014/main" id="{FA371E8D-14D8-3244-9E44-30D0EE5F42B1}"/>
                        </a:ext>
                      </a:extLst>
                    </p:cNvPr>
                    <p:cNvSpPr/>
                    <p:nvPr/>
                  </p:nvSpPr>
                  <p:spPr>
                    <a:xfrm rot="5400000" flipV="1">
                      <a:off x="1697165" y="3524432"/>
                      <a:ext cx="1498517" cy="1307654"/>
                    </a:xfrm>
                    <a:prstGeom prst="arc">
                      <a:avLst>
                        <a:gd name="adj1" fmla="val 16200000"/>
                        <a:gd name="adj2" fmla="val 5480029"/>
                      </a:avLst>
                    </a:prstGeom>
                    <a:ln w="254000">
                      <a:solidFill>
                        <a:srgbClr val="382D2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p:txBody>
                </p:sp>
                <p:sp>
                  <p:nvSpPr>
                    <p:cNvPr id="47" name="Arc 46">
                      <a:extLst>
                        <a:ext uri="{FF2B5EF4-FFF2-40B4-BE49-F238E27FC236}">
                          <a16:creationId xmlns:a16="http://schemas.microsoft.com/office/drawing/2014/main" id="{2F1250B5-EC23-3F49-AA07-9D4134B6C6A4}"/>
                        </a:ext>
                      </a:extLst>
                    </p:cNvPr>
                    <p:cNvSpPr/>
                    <p:nvPr/>
                  </p:nvSpPr>
                  <p:spPr>
                    <a:xfrm rot="5400000" flipV="1">
                      <a:off x="4433869" y="3524432"/>
                      <a:ext cx="1498517" cy="1307654"/>
                    </a:xfrm>
                    <a:prstGeom prst="arc">
                      <a:avLst>
                        <a:gd name="adj1" fmla="val 16200000"/>
                        <a:gd name="adj2" fmla="val 5480029"/>
                      </a:avLst>
                    </a:prstGeom>
                    <a:ln w="254000">
                      <a:solidFill>
                        <a:srgbClr val="382D2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p:txBody>
                </p:sp>
                <p:sp>
                  <p:nvSpPr>
                    <p:cNvPr id="48" name="Arc 47">
                      <a:extLst>
                        <a:ext uri="{FF2B5EF4-FFF2-40B4-BE49-F238E27FC236}">
                          <a16:creationId xmlns:a16="http://schemas.microsoft.com/office/drawing/2014/main" id="{DFACD6BD-F9C4-D441-8E97-28AD969AE869}"/>
                        </a:ext>
                      </a:extLst>
                    </p:cNvPr>
                    <p:cNvSpPr/>
                    <p:nvPr/>
                  </p:nvSpPr>
                  <p:spPr>
                    <a:xfrm rot="5400000" flipV="1">
                      <a:off x="7088091" y="3510929"/>
                      <a:ext cx="1498517" cy="1307654"/>
                    </a:xfrm>
                    <a:prstGeom prst="arc">
                      <a:avLst>
                        <a:gd name="adj1" fmla="val 16200000"/>
                        <a:gd name="adj2" fmla="val 5480029"/>
                      </a:avLst>
                    </a:prstGeom>
                    <a:ln w="254000">
                      <a:solidFill>
                        <a:srgbClr val="382D2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p:txBody>
                </p:sp>
                <p:sp>
                  <p:nvSpPr>
                    <p:cNvPr id="50" name="Arc 49">
                      <a:extLst>
                        <a:ext uri="{FF2B5EF4-FFF2-40B4-BE49-F238E27FC236}">
                          <a16:creationId xmlns:a16="http://schemas.microsoft.com/office/drawing/2014/main" id="{52E4D6D0-0573-3445-A4CB-C4197CF631D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065517" y="3183905"/>
                      <a:ext cx="1498517" cy="1307654"/>
                    </a:xfrm>
                    <a:prstGeom prst="arc">
                      <a:avLst>
                        <a:gd name="adj1" fmla="val 16200000"/>
                        <a:gd name="adj2" fmla="val 5480029"/>
                      </a:avLst>
                    </a:prstGeom>
                    <a:ln w="254000">
                      <a:solidFill>
                        <a:srgbClr val="382D2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p:txBody>
                </p:sp>
                <p:sp>
                  <p:nvSpPr>
                    <p:cNvPr id="51" name="Arc 50">
                      <a:extLst>
                        <a:ext uri="{FF2B5EF4-FFF2-40B4-BE49-F238E27FC236}">
                          <a16:creationId xmlns:a16="http://schemas.microsoft.com/office/drawing/2014/main" id="{BF0932F1-6664-CC43-A927-6F8AECFBFC0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8415202" y="3183903"/>
                      <a:ext cx="1498517" cy="1307654"/>
                    </a:xfrm>
                    <a:prstGeom prst="arc">
                      <a:avLst>
                        <a:gd name="adj1" fmla="val 16200000"/>
                        <a:gd name="adj2" fmla="val 5480029"/>
                      </a:avLst>
                    </a:prstGeom>
                    <a:ln w="254000">
                      <a:solidFill>
                        <a:srgbClr val="382D2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p:txBody>
                </p:sp>
                <p:sp>
                  <p:nvSpPr>
                    <p:cNvPr id="52" name="Arc 51">
                      <a:extLst>
                        <a:ext uri="{FF2B5EF4-FFF2-40B4-BE49-F238E27FC236}">
                          <a16:creationId xmlns:a16="http://schemas.microsoft.com/office/drawing/2014/main" id="{C01CBD78-3F32-904B-A5A2-3DD2E4093FE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5760980" y="3183903"/>
                      <a:ext cx="1498517" cy="1307654"/>
                    </a:xfrm>
                    <a:prstGeom prst="arc">
                      <a:avLst>
                        <a:gd name="adj1" fmla="val 16200000"/>
                        <a:gd name="adj2" fmla="val 5480029"/>
                      </a:avLst>
                    </a:prstGeom>
                    <a:ln w="254000">
                      <a:solidFill>
                        <a:srgbClr val="382D24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latin typeface="Avenir Book" panose="02000503020000020003" pitchFamily="2" charset="0"/>
                      </a:endParaRPr>
                    </a:p>
                  </p:txBody>
                </p:sp>
              </p:grpSp>
            </p:grp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93C3EA21-4D5E-5D4F-9097-7B9AFB6F869C}"/>
                    </a:ext>
                  </a:extLst>
                </p:cNvPr>
                <p:cNvGrpSpPr/>
                <p:nvPr/>
              </p:nvGrpSpPr>
              <p:grpSpPr>
                <a:xfrm>
                  <a:off x="116145" y="4021404"/>
                  <a:ext cx="917123" cy="887469"/>
                  <a:chOff x="91977" y="3722017"/>
                  <a:chExt cx="917123" cy="887469"/>
                </a:xfrm>
              </p:grpSpPr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BC2C17B1-8278-264D-A280-AE79FE49F1B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91977" y="3722017"/>
                    <a:ext cx="917123" cy="88746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382D2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pic>
                <p:nvPicPr>
                  <p:cNvPr id="42" name="Graphic 41" descr="Repeat">
                    <a:extLst>
                      <a:ext uri="{FF2B5EF4-FFF2-40B4-BE49-F238E27FC236}">
                        <a16:creationId xmlns:a16="http://schemas.microsoft.com/office/drawing/2014/main" id="{23591553-B9F0-3E40-9941-D74A225833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0828" y="3746041"/>
                    <a:ext cx="839420" cy="83942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13ED1936-2BBF-0D42-B0BB-C79CDCBA2437}"/>
                    </a:ext>
                  </a:extLst>
                </p:cNvPr>
                <p:cNvGrpSpPr/>
                <p:nvPr/>
              </p:nvGrpSpPr>
              <p:grpSpPr>
                <a:xfrm>
                  <a:off x="1337854" y="2800488"/>
                  <a:ext cx="917123" cy="887469"/>
                  <a:chOff x="746897" y="1946000"/>
                  <a:chExt cx="917123" cy="887469"/>
                </a:xfrm>
              </p:grpSpPr>
              <p:sp>
                <p:nvSpPr>
                  <p:cNvPr id="39" name="Oval 38">
                    <a:extLst>
                      <a:ext uri="{FF2B5EF4-FFF2-40B4-BE49-F238E27FC236}">
                        <a16:creationId xmlns:a16="http://schemas.microsoft.com/office/drawing/2014/main" id="{1EF49C4E-F1B6-8745-9628-C4C94C50AB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46897" y="1946000"/>
                    <a:ext cx="917123" cy="88746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382D2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pic>
                <p:nvPicPr>
                  <p:cNvPr id="40" name="Graphic 39" descr="Users">
                    <a:extLst>
                      <a:ext uri="{FF2B5EF4-FFF2-40B4-BE49-F238E27FC236}">
                        <a16:creationId xmlns:a16="http://schemas.microsoft.com/office/drawing/2014/main" id="{83F06FD7-0E46-6A4E-BAFB-BF9EB551E2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1309" y="2053394"/>
                    <a:ext cx="716433" cy="716433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0E15B156-BAA0-8E4C-844F-AA25A1A99D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564864" y="4908873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2B7AD23A-A6BF-284E-AFB4-748F98800C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971452" y="2822363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74C86F3-6BE5-B347-BD45-53D2C03C0B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252215" y="4926155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C829AE57-0660-974F-9600-D9C228122475}"/>
                    </a:ext>
                  </a:extLst>
                </p:cNvPr>
                <p:cNvGrpSpPr/>
                <p:nvPr/>
              </p:nvGrpSpPr>
              <p:grpSpPr>
                <a:xfrm>
                  <a:off x="4073397" y="2829177"/>
                  <a:ext cx="3432506" cy="887469"/>
                  <a:chOff x="3124714" y="3550285"/>
                  <a:chExt cx="3432506" cy="887469"/>
                </a:xfrm>
              </p:grpSpPr>
              <p:sp>
                <p:nvSpPr>
                  <p:cNvPr id="31" name="Oval 30">
                    <a:extLst>
                      <a:ext uri="{FF2B5EF4-FFF2-40B4-BE49-F238E27FC236}">
                        <a16:creationId xmlns:a16="http://schemas.microsoft.com/office/drawing/2014/main" id="{C02DC6E1-2AFD-A143-865E-31AB1CD3C2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640097" y="3550285"/>
                    <a:ext cx="917123" cy="88746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382D2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pic>
                <p:nvPicPr>
                  <p:cNvPr id="32" name="Graphic 31" descr="Customer review">
                    <a:extLst>
                      <a:ext uri="{FF2B5EF4-FFF2-40B4-BE49-F238E27FC236}">
                        <a16:creationId xmlns:a16="http://schemas.microsoft.com/office/drawing/2014/main" id="{B7DF3230-58B0-E44E-853F-95700B3830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24714" y="3637403"/>
                    <a:ext cx="713232" cy="71323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495B1067-DD13-9F48-A5D6-5B4240EF75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39984" y="4944021"/>
                  <a:ext cx="917123" cy="887469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382D2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atin typeface="Avenir Book" panose="02000503020000020003" pitchFamily="2" charset="0"/>
                  </a:endParaRPr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68C5EC10-56BA-0F45-830B-ABD702BFE1BC}"/>
                    </a:ext>
                  </a:extLst>
                </p:cNvPr>
                <p:cNvGrpSpPr/>
                <p:nvPr/>
              </p:nvGrpSpPr>
              <p:grpSpPr>
                <a:xfrm>
                  <a:off x="6713169" y="2775243"/>
                  <a:ext cx="3385252" cy="887469"/>
                  <a:chOff x="564136" y="5186651"/>
                  <a:chExt cx="3385252" cy="887469"/>
                </a:xfrm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79BBD205-FA36-5549-A6AE-039F412751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032265" y="5186651"/>
                    <a:ext cx="917123" cy="887469"/>
                  </a:xfrm>
                  <a:prstGeom prst="ellipse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382D2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latin typeface="Avenir Book" panose="02000503020000020003" pitchFamily="2" charset="0"/>
                    </a:endParaRPr>
                  </a:p>
                </p:txBody>
              </p:sp>
              <p:pic>
                <p:nvPicPr>
                  <p:cNvPr id="28" name="Graphic 27" descr="Pencil">
                    <a:extLst>
                      <a:ext uri="{FF2B5EF4-FFF2-40B4-BE49-F238E27FC236}">
                        <a16:creationId xmlns:a16="http://schemas.microsoft.com/office/drawing/2014/main" id="{EDC09AD0-6F2E-1042-9B93-7D49076A332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64136" y="5322432"/>
                    <a:ext cx="662273" cy="662273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D04CFE-F3C9-4243-AB1D-D56B2B4BC245}"/>
                  </a:ext>
                </a:extLst>
              </p:cNvPr>
              <p:cNvSpPr txBox="1"/>
              <p:nvPr/>
            </p:nvSpPr>
            <p:spPr>
              <a:xfrm>
                <a:off x="1016026" y="4465622"/>
                <a:ext cx="88810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NICE Framework Next Steps: </a:t>
                </a:r>
                <a:r>
                  <a:rPr lang="en-US" sz="1600" i="1" dirty="0">
                    <a:solidFill>
                      <a:schemeClr val="bg1"/>
                    </a:solidFill>
                    <a:latin typeface="Cambria" panose="02040503050406030204" pitchFamily="18" charset="0"/>
                  </a:rPr>
                  <a:t>November 2020-2021</a:t>
                </a:r>
              </a:p>
            </p:txBody>
          </p:sp>
        </p:grpSp>
        <p:pic>
          <p:nvPicPr>
            <p:cNvPr id="55" name="Graphic 54" descr="Customer review">
              <a:extLst>
                <a:ext uri="{FF2B5EF4-FFF2-40B4-BE49-F238E27FC236}">
                  <a16:creationId xmlns:a16="http://schemas.microsoft.com/office/drawing/2014/main" id="{9C127B12-A4ED-E340-A80F-40CE54828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13425" y="4699861"/>
              <a:ext cx="713232" cy="713232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C0672776-F907-9C44-95DD-9F5605D28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2748722" y="4720215"/>
              <a:ext cx="710935" cy="710935"/>
            </a:xfrm>
            <a:prstGeom prst="rect">
              <a:avLst/>
            </a:prstGeom>
          </p:spPr>
        </p:pic>
        <p:pic>
          <p:nvPicPr>
            <p:cNvPr id="59" name="Graphic 58" descr="Classroom">
              <a:extLst>
                <a:ext uri="{FF2B5EF4-FFF2-40B4-BE49-F238E27FC236}">
                  <a16:creationId xmlns:a16="http://schemas.microsoft.com/office/drawing/2014/main" id="{24EE9400-3C05-7543-B79E-2AA2B716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004225" y="4698600"/>
              <a:ext cx="713232" cy="713232"/>
            </a:xfrm>
            <a:prstGeom prst="rect">
              <a:avLst/>
            </a:prstGeom>
          </p:spPr>
        </p:pic>
      </p:grpSp>
      <p:pic>
        <p:nvPicPr>
          <p:cNvPr id="62" name="Graphic 61" descr="Megaphone">
            <a:extLst>
              <a:ext uri="{FF2B5EF4-FFF2-40B4-BE49-F238E27FC236}">
                <a16:creationId xmlns:a16="http://schemas.microsoft.com/office/drawing/2014/main" id="{6DEE9E36-AAAF-4344-824E-3C3C975835D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03059" y="2507718"/>
            <a:ext cx="713232" cy="7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39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4A590C6-3959-8C46-9995-AA6164C4A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72287D-9CAB-594E-B81C-790AC069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A Quick Recap!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3A427-50E7-3F4F-BA40-8747A93B9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NICE Framework Publication</a:t>
            </a:r>
            <a:r>
              <a:rPr lang="en-US" dirty="0"/>
              <a:t>: Revised and now available! Streamlined document with core content:</a:t>
            </a:r>
          </a:p>
          <a:p>
            <a:pPr lvl="1"/>
            <a:r>
              <a:rPr lang="en-US" dirty="0"/>
              <a:t>Background</a:t>
            </a:r>
          </a:p>
          <a:p>
            <a:pPr lvl="1"/>
            <a:r>
              <a:rPr lang="en-US" dirty="0"/>
              <a:t>Explanation of Building Blocks</a:t>
            </a:r>
          </a:p>
          <a:p>
            <a:pPr lvl="1"/>
            <a:r>
              <a:rPr lang="en-US" dirty="0"/>
              <a:t>Description of Applications and Uses</a:t>
            </a:r>
          </a:p>
          <a:p>
            <a:r>
              <a:rPr lang="en-US" b="1" dirty="0"/>
              <a:t>NICE Framework Data: </a:t>
            </a:r>
            <a:r>
              <a:rPr lang="en-US" sz="2600" dirty="0"/>
              <a:t>Tasks, Knowledge, Skills, and Work Roles (formerly appendices) now available at the NICE Framework Resource Center</a:t>
            </a:r>
          </a:p>
          <a:p>
            <a:r>
              <a:rPr lang="en-US" b="1" dirty="0">
                <a:hlinkClick r:id="rId3"/>
              </a:rPr>
              <a:t>NICE Framework Resource Center</a:t>
            </a:r>
            <a:r>
              <a:rPr lang="en-US" b="1" dirty="0"/>
              <a:t>: </a:t>
            </a:r>
            <a:r>
              <a:rPr lang="en-US" sz="2600" dirty="0"/>
              <a:t>Your one-stop-shop for NICE Framework content, tools, and additional educational resources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600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901E2DE-89CF-CD4A-957B-0EC9906CD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DF36509-70B4-5A4F-9B98-FCCF577C7D57}"/>
              </a:ext>
            </a:extLst>
          </p:cNvPr>
          <p:cNvSpPr/>
          <p:nvPr/>
        </p:nvSpPr>
        <p:spPr>
          <a:xfrm>
            <a:off x="0" y="5562600"/>
            <a:ext cx="24384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D397A9-A317-BD44-B131-2B43542C5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836475"/>
            <a:ext cx="4701702" cy="3185050"/>
          </a:xfrm>
          <a:prstGeom prst="rect">
            <a:avLst/>
          </a:prstGeom>
          <a:solidFill>
            <a:schemeClr val="bg1"/>
          </a:solidFill>
        </p:spPr>
        <p:txBody>
          <a:bodyPr lIns="365760" rIns="457200" anchor="ctr"/>
          <a:lstStyle/>
          <a:p>
            <a:pPr algn="r"/>
            <a:r>
              <a:rPr lang="en-US" sz="44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THANK YOU!</a:t>
            </a:r>
            <a:endParaRPr lang="en-US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5FECEB-4036-8C43-9BA9-743D5BFDEF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96783" y="1705866"/>
            <a:ext cx="6277774" cy="430173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Karen Wetzel</a:t>
            </a:r>
            <a:br>
              <a:rPr lang="en-US" dirty="0"/>
            </a:br>
            <a:r>
              <a:rPr lang="en-US" dirty="0"/>
              <a:t>Manager of the NICE Framework</a:t>
            </a:r>
          </a:p>
          <a:p>
            <a:pPr marL="0" indent="0">
              <a:buNone/>
            </a:pPr>
            <a:r>
              <a:rPr lang="en-US" dirty="0">
                <a:hlinkClick r:id="rId4"/>
              </a:rPr>
              <a:t>karen.wetzel@nist.gov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>
                <a:hlinkClick r:id="rId5"/>
              </a:rPr>
              <a:t>NICEFramework@nist.gov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</a:rPr>
              <a:t>NICE Framework Resource Center</a:t>
            </a:r>
          </a:p>
          <a:p>
            <a:pPr marL="0" indent="0">
              <a:buNone/>
            </a:pPr>
            <a:r>
              <a:rPr lang="en-US" dirty="0" err="1">
                <a:solidFill>
                  <a:srgbClr val="000000"/>
                </a:solidFill>
                <a:hlinkClick r:id="rId6"/>
              </a:rPr>
              <a:t>nist.gov</a:t>
            </a:r>
            <a:r>
              <a:rPr lang="en-US" dirty="0">
                <a:solidFill>
                  <a:srgbClr val="000000"/>
                </a:solidFill>
                <a:hlinkClick r:id="rId6"/>
              </a:rPr>
              <a:t>/nice/framework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93156-620D-5E43-9579-78983F51B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550D4-CDF1-9E40-99F5-56314B9FAAA7}" type="slidenum">
              <a:rPr lang="en-US" altLang="x-none" smtClean="0"/>
              <a:pPr>
                <a:defRPr/>
              </a:pPr>
              <a:t>18</a:t>
            </a:fld>
            <a:endParaRPr lang="en-US" altLang="x-none"/>
          </a:p>
        </p:txBody>
      </p:sp>
      <p:pic>
        <p:nvPicPr>
          <p:cNvPr id="33" name="Picture 32" descr="Logo, company name&#10;&#10;Description automatically generated">
            <a:extLst>
              <a:ext uri="{FF2B5EF4-FFF2-40B4-BE49-F238E27FC236}">
                <a16:creationId xmlns:a16="http://schemas.microsoft.com/office/drawing/2014/main" id="{9087FEC3-70B6-FF46-8443-DB880D300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136" y="714164"/>
            <a:ext cx="1219200" cy="674703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3B36D51-2A19-8C48-9615-2ADBFC348457}"/>
              </a:ext>
            </a:extLst>
          </p:cNvPr>
          <p:cNvCxnSpPr>
            <a:cxnSpLocks/>
          </p:cNvCxnSpPr>
          <p:nvPr/>
        </p:nvCxnSpPr>
        <p:spPr>
          <a:xfrm>
            <a:off x="5082702" y="1705866"/>
            <a:ext cx="0" cy="3475734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997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2526601"/>
            <a:ext cx="3406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Closing Remarks</a:t>
            </a:r>
            <a:endParaRPr lang="en-US" sz="4000" dirty="0">
              <a:latin typeface="Avenir Medium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70538-2718-794B-969C-55EA0CF92FBC}"/>
              </a:ext>
            </a:extLst>
          </p:cNvPr>
          <p:cNvSpPr txBox="1"/>
          <p:nvPr/>
        </p:nvSpPr>
        <p:spPr>
          <a:xfrm>
            <a:off x="6195060" y="2057400"/>
            <a:ext cx="5131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Diane </a:t>
            </a:r>
            <a:r>
              <a:rPr lang="en-US" sz="2400" dirty="0" err="1"/>
              <a:t>Janosek</a:t>
            </a:r>
            <a:endParaRPr lang="en-US" sz="2400" dirty="0"/>
          </a:p>
          <a:p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r>
              <a:rPr lang="en-US" sz="2000" dirty="0">
                <a:solidFill>
                  <a:srgbClr val="831C57"/>
                </a:solidFill>
                <a:latin typeface="Avenir Medium" panose="02000503020000020003" pitchFamily="2" charset="0"/>
              </a:rPr>
              <a:t>Deputy Commandant for the National Cryptologic School</a:t>
            </a:r>
          </a:p>
          <a:p>
            <a:r>
              <a:rPr lang="en-US" sz="2000" dirty="0"/>
              <a:t>National Security Agency</a:t>
            </a:r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162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2594610"/>
            <a:ext cx="3406140" cy="1502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venir Medium" panose="02000503020000020003" pitchFamily="2" charset="0"/>
              </a:rPr>
              <a:t>Welcoming </a:t>
            </a:r>
          </a:p>
          <a:p>
            <a:pPr>
              <a:lnSpc>
                <a:spcPts val="4560"/>
              </a:lnSpc>
            </a:pPr>
            <a:r>
              <a:rPr lang="en-US" sz="4800" dirty="0">
                <a:latin typeface="Avenir Medium" panose="02000503020000020003" pitchFamily="2" charset="0"/>
              </a:rPr>
              <a:t>Remarks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A7011-D248-A349-8AA5-A06C539B41C8}"/>
              </a:ext>
            </a:extLst>
          </p:cNvPr>
          <p:cNvSpPr txBox="1"/>
          <p:nvPr/>
        </p:nvSpPr>
        <p:spPr>
          <a:xfrm>
            <a:off x="6195060" y="2057400"/>
            <a:ext cx="485394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Medium" panose="02000503020000020003" pitchFamily="2" charset="0"/>
              </a:rPr>
              <a:t>Randy </a:t>
            </a:r>
            <a:r>
              <a:rPr lang="en-US" sz="2400" dirty="0" err="1">
                <a:latin typeface="Avenir Medium" panose="02000503020000020003" pitchFamily="2" charset="0"/>
              </a:rPr>
              <a:t>Pestana</a:t>
            </a:r>
            <a:endParaRPr lang="en-US" sz="2400" dirty="0">
              <a:latin typeface="Avenir Medium" panose="02000503020000020003" pitchFamily="2" charset="0"/>
            </a:endParaRPr>
          </a:p>
          <a:p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r>
              <a:rPr lang="en-US" sz="2000" dirty="0">
                <a:latin typeface="Avenir Medium" panose="02000503020000020003" pitchFamily="2" charset="0"/>
              </a:rPr>
              <a:t>Director of Education and Training for </a:t>
            </a:r>
            <a:r>
              <a:rPr lang="en-US" sz="2000" dirty="0" err="1">
                <a:latin typeface="Avenir Medium" panose="02000503020000020003" pitchFamily="2" charset="0"/>
              </a:rPr>
              <a:t>Cybersecurity@FIU</a:t>
            </a:r>
            <a:endParaRPr lang="en-US" sz="2000" dirty="0">
              <a:latin typeface="Avenir Medium" panose="02000503020000020003" pitchFamily="2" charset="0"/>
            </a:endParaRPr>
          </a:p>
          <a:p>
            <a:r>
              <a:rPr lang="en-US" sz="2000" dirty="0">
                <a:latin typeface="Avenir Medium" panose="02000503020000020003" pitchFamily="2" charset="0"/>
              </a:rPr>
              <a:t>Florida International University</a:t>
            </a:r>
          </a:p>
          <a:p>
            <a:endParaRPr lang="en-US" sz="2000" dirty="0">
              <a:latin typeface="Avenir Medium" panose="02000503020000020003" pitchFamily="2" charset="0"/>
            </a:endParaRPr>
          </a:p>
          <a:p>
            <a:r>
              <a:rPr lang="en-US" sz="2000" i="1" dirty="0">
                <a:solidFill>
                  <a:srgbClr val="831C57"/>
                </a:solidFill>
                <a:latin typeface="Avenir Medium" panose="02000503020000020003" pitchFamily="2" charset="0"/>
              </a:rPr>
              <a:t>Conference Emcee</a:t>
            </a:r>
          </a:p>
        </p:txBody>
      </p:sp>
    </p:spTree>
    <p:extLst>
      <p:ext uri="{BB962C8B-B14F-4D97-AF65-F5344CB8AC3E}">
        <p14:creationId xmlns:p14="http://schemas.microsoft.com/office/powerpoint/2010/main" val="116430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FB9D3A-DA64-A74B-84F7-860599F47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990602"/>
            <a:ext cx="9144000" cy="12953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National Centers of Academic Excellence in </a:t>
            </a:r>
            <a:b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</a:br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Cybersecurity</a:t>
            </a:r>
            <a:br>
              <a:rPr lang="en-US" sz="2800" dirty="0"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</a:rPr>
            </a:br>
            <a:endParaRPr lang="en-US" sz="2800" dirty="0"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4724400"/>
            <a:ext cx="7162800" cy="1752600"/>
          </a:xfrm>
        </p:spPr>
        <p:txBody>
          <a:bodyPr/>
          <a:lstStyle/>
          <a:p>
            <a:pPr algn="ctr">
              <a:defRPr/>
            </a:pPr>
            <a:endParaRPr lang="en-US" sz="36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2020 Designation Ceremony</a:t>
            </a:r>
          </a:p>
        </p:txBody>
      </p:sp>
      <p:pic>
        <p:nvPicPr>
          <p:cNvPr id="4" name="Picture 3" descr="Wisconsin 6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67200" y="2209800"/>
            <a:ext cx="3657600" cy="2438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2194142"/>
            <a:ext cx="29051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62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6EABFDB-D3BD-9241-AC09-E2F7272A7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447714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Alamance Community College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53282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Graham, North Carolina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6400800"/>
            <a:ext cx="19099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sp>
        <p:nvSpPr>
          <p:cNvPr id="2" name="AutoShape 2" descr="Alamance Community College - Rodgers Builders, Inc."/>
          <p:cNvSpPr>
            <a:spLocks noChangeAspect="1" noChangeArrowheads="1"/>
          </p:cNvSpPr>
          <p:nvPr/>
        </p:nvSpPr>
        <p:spPr bwMode="auto">
          <a:xfrm>
            <a:off x="1679575" y="-822325"/>
            <a:ext cx="25717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Alamance Community College - Rodgers Builders, Inc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726" y="1524000"/>
            <a:ext cx="511654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0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CEDA042-2F25-3142-BB34-4A506AB4E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09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Athens State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51816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Athens, Alabama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1521" y="6479661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6" name="Picture 5" descr="Athens State Universit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00200"/>
            <a:ext cx="4495800" cy="2963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18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EF17036-0970-8146-BE93-A13AC3C64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09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Binghamton University (SUNY)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3501" y="480060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Binghamton, New York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78503" y="6457890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469884"/>
            <a:ext cx="4495800" cy="287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4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802E485-EB6C-664D-9795-0A8EA8862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100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Chemeketa</a:t>
            </a:r>
            <a:r>
              <a:rPr lang="en-US" sz="44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 Community College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492830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Salem, Oregon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1521" y="6457890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6" name="Picture 5" descr="C:\Users\vdhanse\AppData\Local\Microsoft\Windows\INetCache\Content.MSO\9DDF6E93.tm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00201"/>
            <a:ext cx="4343400" cy="2863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2932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B917937-053F-FC4A-804A-75028E1E6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09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Florida International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0635" y="50384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Miami, Florida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70635" y="6470921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524000"/>
            <a:ext cx="4572000" cy="307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46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4C3583F-472F-D344-B699-C2233E86B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09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Georgia State University</a:t>
            </a:r>
            <a:endParaRPr lang="en-US" sz="44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2578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Atlanta, Georgia 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1" y="6457890"/>
            <a:ext cx="22862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 &amp; CAE-R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203" y="1642644"/>
            <a:ext cx="4724198" cy="323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4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D19A0D7-AF54-534F-98D7-6B6FDFA32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Gwinnett Technical College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1600" y="51054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Lawrenceville, Georgia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1521" y="6479661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191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57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0F84C02-83AE-874E-945B-5EC6FFDFF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09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Loyola University Chicago</a:t>
            </a:r>
            <a:endParaRPr lang="en-US" sz="44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3282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Chicago, Illinois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1521" y="6490547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905000"/>
            <a:ext cx="4114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7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85AC7E5-73CC-C546-8733-1E29030CB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Mountain Empire Community College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2079" y="509796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Big Stone Gap, Virginia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1521" y="6457890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828800"/>
            <a:ext cx="4191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3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5C00B84-063A-3144-9668-2FA7CEC1C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5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C1CFD31-3A86-F148-AD0B-6E08DE17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799" y="416506"/>
            <a:ext cx="1158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New England Institute of Technology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2" y="512609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East Greenwich, Rhode Island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81521" y="6457890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752600"/>
            <a:ext cx="4419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9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7DDA8E4-4784-2948-A8ED-965D9C51F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Pitt Community College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8301" y="498428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Winterville, North Carolina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0" y="6457890"/>
            <a:ext cx="19099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61710"/>
            <a:ext cx="4343400" cy="279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8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0F02126-4B69-0A4D-8568-4F297C65F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09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Pittsburgh Technical College</a:t>
            </a:r>
            <a:endParaRPr lang="en-US" sz="44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3282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Oakdale, Pennsylvania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81521" y="6457890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981200"/>
            <a:ext cx="5029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0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CA526BD-AAEC-CD4F-8ADF-282A37971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09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Portland State University</a:t>
            </a:r>
            <a:endParaRPr lang="en-US" sz="44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9992" y="51816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Portland, Oregon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578503" y="6457890"/>
            <a:ext cx="971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600200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56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DED9682-74CA-9F45-AAEF-7B6CC5B5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09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Purdue University Global</a:t>
            </a:r>
            <a:endParaRPr lang="en-US" sz="44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3282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Indianapolis, Indiana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1521" y="6457890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2057401"/>
            <a:ext cx="3733800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59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7A1CAAD-E297-054E-8C6B-667D74411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Roane State Community College</a:t>
            </a:r>
            <a:endParaRPr lang="en-US" sz="40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32824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Harriman, Tennessee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6437562"/>
            <a:ext cx="1600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rgbClr val="990033"/>
                  </a:solidFill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 </a:t>
            </a:r>
          </a:p>
          <a:p>
            <a:pPr algn="ctr"/>
            <a:endParaRPr lang="en-US" sz="2000" b="1" dirty="0">
              <a:ln w="11430">
                <a:solidFill>
                  <a:schemeClr val="accent3">
                    <a:lumMod val="25000"/>
                  </a:schemeClr>
                </a:solidFill>
              </a:ln>
              <a:solidFill>
                <a:schemeClr val="accent3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cs typeface="Estrangelo Edessa" panose="03080600000000000000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0" y="6391395"/>
            <a:ext cx="281940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600200"/>
            <a:ext cx="4343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9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8D8792C-71E0-2548-A318-5629CE7DF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Saint Vincent College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51816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Latrobe, Pennsylvania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2407" y="6436119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600200"/>
            <a:ext cx="4038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5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43F6BEF-8388-BD41-A425-94AFECCEE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Sam Houston State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1" y="501893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Huntsville, Texas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92407" y="6457890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531438"/>
            <a:ext cx="4191000" cy="304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53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824B7ED-4A32-DD42-B624-C462CA12A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09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Tiffin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3926" y="4762041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Tiffin, Ohio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24000" y="6425233"/>
            <a:ext cx="19099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1" y="1591964"/>
            <a:ext cx="5176651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9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8BC6816-4F81-A24A-8D04-6E217C105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University of Nevada, Reno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45921" y="49530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Reno, Nevada</a:t>
            </a:r>
          </a:p>
        </p:txBody>
      </p:sp>
      <p:sp>
        <p:nvSpPr>
          <p:cNvPr id="6" name="Rectangle 5"/>
          <p:cNvSpPr/>
          <p:nvPr/>
        </p:nvSpPr>
        <p:spPr>
          <a:xfrm>
            <a:off x="1481521" y="6436119"/>
            <a:ext cx="11657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n w="11430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1447800"/>
            <a:ext cx="48768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9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2637470"/>
            <a:ext cx="3603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Opening</a:t>
            </a:r>
          </a:p>
          <a:p>
            <a:r>
              <a:rPr lang="en-US" sz="3600" dirty="0">
                <a:latin typeface="Avenir Medium" panose="02000503020000020003" pitchFamily="2" charset="0"/>
              </a:rPr>
              <a:t>Remarks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A7011-D248-A349-8AA5-A06C539B41C8}"/>
              </a:ext>
            </a:extLst>
          </p:cNvPr>
          <p:cNvSpPr txBox="1"/>
          <p:nvPr/>
        </p:nvSpPr>
        <p:spPr>
          <a:xfrm>
            <a:off x="6195060" y="2057400"/>
            <a:ext cx="51313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Medium" panose="02000503020000020003" pitchFamily="2" charset="0"/>
              </a:rPr>
              <a:t>Brian Fonseca</a:t>
            </a:r>
          </a:p>
          <a:p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r>
              <a:rPr lang="en-US" sz="2000" dirty="0">
                <a:solidFill>
                  <a:srgbClr val="831C57"/>
                </a:solidFill>
                <a:latin typeface="Avenir Medium" panose="02000503020000020003" pitchFamily="2" charset="0"/>
              </a:rPr>
              <a:t>Director, Jack D. Gordon Institute</a:t>
            </a:r>
          </a:p>
          <a:p>
            <a:r>
              <a:rPr lang="en-US" sz="2000" dirty="0"/>
              <a:t>Florida International University</a:t>
            </a:r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920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9F68A6D-F9EA-0446-BC4F-01E376B3C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1189" y="45720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University of New Orleans</a:t>
            </a:r>
            <a:endParaRPr lang="en-US" sz="40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48768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New Orleans, Louisiana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31189" y="6447004"/>
            <a:ext cx="19099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828800"/>
            <a:ext cx="44958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8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094EC85-4FE2-EC43-B75A-7950A8AF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3810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Virginia Commonwealth University</a:t>
            </a:r>
            <a:r>
              <a:rPr lang="en-US" sz="44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0200" y="480060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Richmond, Virginia</a:t>
            </a:r>
          </a:p>
        </p:txBody>
      </p:sp>
      <p:sp>
        <p:nvSpPr>
          <p:cNvPr id="6" name="Rectangle 5"/>
          <p:cNvSpPr/>
          <p:nvPr/>
        </p:nvSpPr>
        <p:spPr>
          <a:xfrm>
            <a:off x="1534886" y="6457890"/>
            <a:ext cx="19099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600200"/>
            <a:ext cx="4800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6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F82E36A-E413-4046-9581-760F4974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1189" y="457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Wake Technical Community College</a:t>
            </a:r>
            <a:endParaRPr lang="en-US" sz="44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52578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Raleigh, North Carolina</a:t>
            </a:r>
          </a:p>
          <a:p>
            <a:pPr algn="ctr"/>
            <a:endParaRPr lang="en-US" sz="36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1189" y="6457890"/>
            <a:ext cx="19099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447801"/>
            <a:ext cx="4343400" cy="30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10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B584923-D92F-FE45-9DFB-EF9EB0728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1189" y="457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Washtenaw Community College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48006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Ann Arbor, Michigan</a:t>
            </a:r>
          </a:p>
          <a:p>
            <a:pPr algn="ctr"/>
            <a:endParaRPr lang="en-US" sz="36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4886" y="6457890"/>
            <a:ext cx="19099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390" y="1600200"/>
            <a:ext cx="441959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3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077C0E1-68C0-2D42-81F0-D8544F947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1189" y="457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Wright State University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493091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Dayton, Ohio</a:t>
            </a:r>
          </a:p>
          <a:p>
            <a:pPr algn="ctr"/>
            <a:endParaRPr lang="en-US" sz="36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4886" y="6457890"/>
            <a:ext cx="19099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1" y="1752600"/>
            <a:ext cx="3733799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7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C2B7503-7299-1847-98ED-CE1798695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1189" y="457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University of Massachusetts Dartmouth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515951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Dartmouth, Massachusetts</a:t>
            </a:r>
          </a:p>
          <a:p>
            <a:pPr algn="ctr"/>
            <a:endParaRPr lang="en-US" sz="36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4886" y="6457890"/>
            <a:ext cx="19099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752600"/>
            <a:ext cx="3962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8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B9BEF00-1670-A54F-838E-A4A6A8F6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31189" y="4572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United States Naval Academy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2956" y="510540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Annapolis, Maryland</a:t>
            </a:r>
          </a:p>
          <a:p>
            <a:pPr algn="ctr"/>
            <a:endParaRPr lang="en-US" sz="36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4886" y="6457890"/>
            <a:ext cx="190994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 w="11430">
                  <a:solidFill>
                    <a:schemeClr val="accent3">
                      <a:lumMod val="25000"/>
                    </a:schemeClr>
                  </a:solidFill>
                </a:ln>
                <a:solidFill>
                  <a:schemeClr val="accent3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Estrangelo Edessa" panose="03080600000000000000" pitchFamily="66" charset="0"/>
              </a:rPr>
              <a:t>CAE-CO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90" y="1676400"/>
            <a:ext cx="480059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81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00F51E1-F868-5A4D-959F-BB817CA7AA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0654" y="240772"/>
            <a:ext cx="7062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2700" dirty="0">
                <a:solidFill>
                  <a:srgbClr val="1F497D">
                    <a:lumMod val="5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NCAE Regions – as of November 2020</a:t>
            </a:r>
          </a:p>
          <a:p>
            <a:pPr algn="ctr" defTabSz="342900">
              <a:defRPr/>
            </a:pPr>
            <a:r>
              <a:rPr lang="en-US" sz="2700" dirty="0">
                <a:solidFill>
                  <a:srgbClr val="1F497D">
                    <a:lumMod val="50000"/>
                  </a:srgb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335 NCAE Institutions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2F9F12-B4BD-F049-80AF-904BDB0375E6}"/>
              </a:ext>
            </a:extLst>
          </p:cNvPr>
          <p:cNvGrpSpPr/>
          <p:nvPr/>
        </p:nvGrpSpPr>
        <p:grpSpPr>
          <a:xfrm>
            <a:off x="1788901" y="1382166"/>
            <a:ext cx="8614199" cy="4998660"/>
            <a:chOff x="364304" y="1052081"/>
            <a:chExt cx="7975813" cy="4238633"/>
          </a:xfrm>
        </p:grpSpPr>
        <p:sp>
          <p:nvSpPr>
            <p:cNvPr id="24" name="5-Point Star 23">
              <a:extLst>
                <a:ext uri="{FF2B5EF4-FFF2-40B4-BE49-F238E27FC236}">
                  <a16:creationId xmlns:a16="http://schemas.microsoft.com/office/drawing/2014/main" id="{B9D4A00B-38FF-724F-B746-5A2905864C78}"/>
                </a:ext>
              </a:extLst>
            </p:cNvPr>
            <p:cNvSpPr/>
            <p:nvPr/>
          </p:nvSpPr>
          <p:spPr>
            <a:xfrm>
              <a:off x="5225433" y="4509582"/>
              <a:ext cx="85622" cy="92996"/>
            </a:xfrm>
            <a:prstGeom prst="star5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3A0FBE-BFF4-B14E-BDF3-B8BC8D42A603}"/>
                </a:ext>
              </a:extLst>
            </p:cNvPr>
            <p:cNvSpPr txBox="1"/>
            <p:nvPr/>
          </p:nvSpPr>
          <p:spPr>
            <a:xfrm>
              <a:off x="2012844" y="1799269"/>
              <a:ext cx="605116" cy="27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dirty="0">
                  <a:solidFill>
                    <a:schemeClr val="bg1"/>
                  </a:solidFill>
                  <a:cs typeface="Arial" charset="0"/>
                </a:rPr>
                <a:t>OR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dirty="0">
                  <a:solidFill>
                    <a:schemeClr val="bg1"/>
                  </a:solidFill>
                  <a:cs typeface="Arial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890D5D-4096-294E-8B1F-7A3579292A4E}"/>
                </a:ext>
              </a:extLst>
            </p:cNvPr>
            <p:cNvSpPr txBox="1"/>
            <p:nvPr/>
          </p:nvSpPr>
          <p:spPr>
            <a:xfrm>
              <a:off x="6223463" y="3019933"/>
              <a:ext cx="752451" cy="176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dirty="0">
                  <a:solidFill>
                    <a:schemeClr val="bg1"/>
                  </a:solidFill>
                  <a:cs typeface="Arial" charset="0"/>
                </a:rPr>
                <a:t>KY- 2</a:t>
              </a:r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D5C5801B-0D16-8D44-BDF0-E7ADE8309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7790" y="2557681"/>
              <a:ext cx="576602" cy="316541"/>
            </a:xfrm>
            <a:custGeom>
              <a:avLst/>
              <a:gdLst/>
              <a:ahLst/>
              <a:cxnLst>
                <a:cxn ang="0">
                  <a:pos x="369" y="126"/>
                </a:cxn>
                <a:cxn ang="0">
                  <a:pos x="380" y="137"/>
                </a:cxn>
                <a:cxn ang="0">
                  <a:pos x="391" y="160"/>
                </a:cxn>
                <a:cxn ang="0">
                  <a:pos x="358" y="194"/>
                </a:cxn>
                <a:cxn ang="0">
                  <a:pos x="326" y="217"/>
                </a:cxn>
                <a:cxn ang="0">
                  <a:pos x="304" y="194"/>
                </a:cxn>
                <a:cxn ang="0">
                  <a:pos x="293" y="183"/>
                </a:cxn>
                <a:cxn ang="0">
                  <a:pos x="282" y="171"/>
                </a:cxn>
                <a:cxn ang="0">
                  <a:pos x="271" y="160"/>
                </a:cxn>
                <a:cxn ang="0">
                  <a:pos x="250" y="57"/>
                </a:cxn>
                <a:cxn ang="0">
                  <a:pos x="261" y="46"/>
                </a:cxn>
                <a:cxn ang="0">
                  <a:pos x="250" y="57"/>
                </a:cxn>
                <a:cxn ang="0">
                  <a:pos x="250" y="80"/>
                </a:cxn>
                <a:cxn ang="0">
                  <a:pos x="250" y="92"/>
                </a:cxn>
                <a:cxn ang="0">
                  <a:pos x="239" y="126"/>
                </a:cxn>
                <a:cxn ang="0">
                  <a:pos x="271" y="160"/>
                </a:cxn>
                <a:cxn ang="0">
                  <a:pos x="271" y="171"/>
                </a:cxn>
                <a:cxn ang="0">
                  <a:pos x="271" y="183"/>
                </a:cxn>
                <a:cxn ang="0">
                  <a:pos x="282" y="205"/>
                </a:cxn>
                <a:cxn ang="0">
                  <a:pos x="206" y="183"/>
                </a:cxn>
                <a:cxn ang="0">
                  <a:pos x="206" y="114"/>
                </a:cxn>
                <a:cxn ang="0">
                  <a:pos x="141" y="103"/>
                </a:cxn>
                <a:cxn ang="0">
                  <a:pos x="141" y="80"/>
                </a:cxn>
                <a:cxn ang="0">
                  <a:pos x="119" y="69"/>
                </a:cxn>
                <a:cxn ang="0">
                  <a:pos x="11" y="137"/>
                </a:cxn>
                <a:cxn ang="0">
                  <a:pos x="0" y="80"/>
                </a:cxn>
                <a:cxn ang="0">
                  <a:pos x="282" y="0"/>
                </a:cxn>
                <a:cxn ang="0">
                  <a:pos x="282" y="12"/>
                </a:cxn>
                <a:cxn ang="0">
                  <a:pos x="326" y="148"/>
                </a:cxn>
                <a:cxn ang="0">
                  <a:pos x="369" y="126"/>
                </a:cxn>
              </a:cxnLst>
              <a:rect l="0" t="0" r="r" b="b"/>
              <a:pathLst>
                <a:path w="391" h="217">
                  <a:moveTo>
                    <a:pt x="369" y="126"/>
                  </a:moveTo>
                  <a:lnTo>
                    <a:pt x="380" y="137"/>
                  </a:lnTo>
                  <a:lnTo>
                    <a:pt x="391" y="160"/>
                  </a:lnTo>
                  <a:lnTo>
                    <a:pt x="358" y="194"/>
                  </a:lnTo>
                  <a:lnTo>
                    <a:pt x="326" y="217"/>
                  </a:lnTo>
                  <a:lnTo>
                    <a:pt x="304" y="194"/>
                  </a:lnTo>
                  <a:lnTo>
                    <a:pt x="293" y="183"/>
                  </a:lnTo>
                  <a:lnTo>
                    <a:pt x="282" y="171"/>
                  </a:lnTo>
                  <a:lnTo>
                    <a:pt x="271" y="160"/>
                  </a:lnTo>
                  <a:lnTo>
                    <a:pt x="250" y="57"/>
                  </a:lnTo>
                  <a:lnTo>
                    <a:pt x="261" y="46"/>
                  </a:lnTo>
                  <a:lnTo>
                    <a:pt x="250" y="57"/>
                  </a:lnTo>
                  <a:lnTo>
                    <a:pt x="250" y="80"/>
                  </a:lnTo>
                  <a:lnTo>
                    <a:pt x="250" y="92"/>
                  </a:lnTo>
                  <a:lnTo>
                    <a:pt x="239" y="126"/>
                  </a:lnTo>
                  <a:lnTo>
                    <a:pt x="271" y="160"/>
                  </a:lnTo>
                  <a:lnTo>
                    <a:pt x="271" y="171"/>
                  </a:lnTo>
                  <a:lnTo>
                    <a:pt x="271" y="183"/>
                  </a:lnTo>
                  <a:lnTo>
                    <a:pt x="282" y="205"/>
                  </a:lnTo>
                  <a:lnTo>
                    <a:pt x="206" y="183"/>
                  </a:lnTo>
                  <a:lnTo>
                    <a:pt x="206" y="114"/>
                  </a:lnTo>
                  <a:lnTo>
                    <a:pt x="141" y="103"/>
                  </a:lnTo>
                  <a:lnTo>
                    <a:pt x="141" y="80"/>
                  </a:lnTo>
                  <a:lnTo>
                    <a:pt x="119" y="69"/>
                  </a:lnTo>
                  <a:lnTo>
                    <a:pt x="11" y="137"/>
                  </a:lnTo>
                  <a:lnTo>
                    <a:pt x="0" y="8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326" y="148"/>
                  </a:lnTo>
                  <a:lnTo>
                    <a:pt x="369" y="126"/>
                  </a:lnTo>
                </a:path>
              </a:pathLst>
            </a:custGeom>
            <a:solidFill>
              <a:srgbClr val="A43D3A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A4EB04E3-0BE8-164E-B1C8-6316D2336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3305" y="1519032"/>
              <a:ext cx="207514" cy="464919"/>
            </a:xfrm>
            <a:custGeom>
              <a:avLst/>
              <a:gdLst/>
              <a:ahLst/>
              <a:cxnLst>
                <a:cxn ang="0">
                  <a:pos x="141" y="251"/>
                </a:cxn>
                <a:cxn ang="0">
                  <a:pos x="108" y="285"/>
                </a:cxn>
                <a:cxn ang="0">
                  <a:pos x="21" y="319"/>
                </a:cxn>
                <a:cxn ang="0">
                  <a:pos x="0" y="182"/>
                </a:cxn>
                <a:cxn ang="0">
                  <a:pos x="10" y="182"/>
                </a:cxn>
                <a:cxn ang="0">
                  <a:pos x="32" y="91"/>
                </a:cxn>
                <a:cxn ang="0">
                  <a:pos x="21" y="69"/>
                </a:cxn>
                <a:cxn ang="0">
                  <a:pos x="21" y="12"/>
                </a:cxn>
                <a:cxn ang="0">
                  <a:pos x="32" y="0"/>
                </a:cxn>
                <a:cxn ang="0">
                  <a:pos x="119" y="217"/>
                </a:cxn>
                <a:cxn ang="0">
                  <a:pos x="141" y="228"/>
                </a:cxn>
                <a:cxn ang="0">
                  <a:pos x="141" y="251"/>
                </a:cxn>
              </a:cxnLst>
              <a:rect l="0" t="0" r="r" b="b"/>
              <a:pathLst>
                <a:path w="141" h="319">
                  <a:moveTo>
                    <a:pt x="141" y="251"/>
                  </a:moveTo>
                  <a:lnTo>
                    <a:pt x="108" y="285"/>
                  </a:lnTo>
                  <a:lnTo>
                    <a:pt x="21" y="319"/>
                  </a:lnTo>
                  <a:lnTo>
                    <a:pt x="0" y="182"/>
                  </a:lnTo>
                  <a:lnTo>
                    <a:pt x="10" y="182"/>
                  </a:lnTo>
                  <a:lnTo>
                    <a:pt x="32" y="91"/>
                  </a:lnTo>
                  <a:lnTo>
                    <a:pt x="21" y="69"/>
                  </a:lnTo>
                  <a:lnTo>
                    <a:pt x="21" y="12"/>
                  </a:lnTo>
                  <a:lnTo>
                    <a:pt x="32" y="0"/>
                  </a:lnTo>
                  <a:lnTo>
                    <a:pt x="119" y="217"/>
                  </a:lnTo>
                  <a:lnTo>
                    <a:pt x="141" y="228"/>
                  </a:lnTo>
                  <a:lnTo>
                    <a:pt x="141" y="251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DABAA9BF-E56A-6243-AE1B-AD4CB6F0B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889" y="1537167"/>
              <a:ext cx="224938" cy="463271"/>
            </a:xfrm>
            <a:custGeom>
              <a:avLst/>
              <a:gdLst/>
              <a:ahLst/>
              <a:cxnLst>
                <a:cxn ang="0">
                  <a:pos x="120" y="34"/>
                </a:cxn>
                <a:cxn ang="0">
                  <a:pos x="0" y="79"/>
                </a:cxn>
                <a:cxn ang="0">
                  <a:pos x="98" y="318"/>
                </a:cxn>
                <a:cxn ang="0">
                  <a:pos x="141" y="296"/>
                </a:cxn>
                <a:cxn ang="0">
                  <a:pos x="120" y="170"/>
                </a:cxn>
                <a:cxn ang="0">
                  <a:pos x="130" y="170"/>
                </a:cxn>
                <a:cxn ang="0">
                  <a:pos x="152" y="79"/>
                </a:cxn>
                <a:cxn ang="0">
                  <a:pos x="141" y="57"/>
                </a:cxn>
                <a:cxn ang="0">
                  <a:pos x="141" y="0"/>
                </a:cxn>
                <a:cxn ang="0">
                  <a:pos x="120" y="34"/>
                </a:cxn>
              </a:cxnLst>
              <a:rect l="0" t="0" r="r" b="b"/>
              <a:pathLst>
                <a:path w="152" h="318">
                  <a:moveTo>
                    <a:pt x="120" y="34"/>
                  </a:moveTo>
                  <a:lnTo>
                    <a:pt x="0" y="79"/>
                  </a:lnTo>
                  <a:lnTo>
                    <a:pt x="98" y="318"/>
                  </a:lnTo>
                  <a:lnTo>
                    <a:pt x="141" y="296"/>
                  </a:lnTo>
                  <a:lnTo>
                    <a:pt x="120" y="170"/>
                  </a:lnTo>
                  <a:lnTo>
                    <a:pt x="130" y="170"/>
                  </a:lnTo>
                  <a:lnTo>
                    <a:pt x="152" y="79"/>
                  </a:lnTo>
                  <a:lnTo>
                    <a:pt x="141" y="57"/>
                  </a:lnTo>
                  <a:lnTo>
                    <a:pt x="141" y="0"/>
                  </a:lnTo>
                  <a:lnTo>
                    <a:pt x="120" y="34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Freeform 14">
              <a:extLst>
                <a:ext uri="{FF2B5EF4-FFF2-40B4-BE49-F238E27FC236}">
                  <a16:creationId xmlns:a16="http://schemas.microsoft.com/office/drawing/2014/main" id="{9A4ACB0B-39C9-5847-90BC-166F20078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0721" y="2049897"/>
              <a:ext cx="95044" cy="115405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11" y="68"/>
                </a:cxn>
                <a:cxn ang="0">
                  <a:pos x="22" y="79"/>
                </a:cxn>
                <a:cxn ang="0">
                  <a:pos x="65" y="34"/>
                </a:cxn>
                <a:cxn ang="0">
                  <a:pos x="33" y="0"/>
                </a:cxn>
                <a:cxn ang="0">
                  <a:pos x="0" y="11"/>
                </a:cxn>
                <a:cxn ang="0">
                  <a:pos x="0" y="11"/>
                </a:cxn>
              </a:cxnLst>
              <a:rect l="0" t="0" r="r" b="b"/>
              <a:pathLst>
                <a:path w="65" h="79">
                  <a:moveTo>
                    <a:pt x="0" y="11"/>
                  </a:moveTo>
                  <a:lnTo>
                    <a:pt x="11" y="68"/>
                  </a:lnTo>
                  <a:lnTo>
                    <a:pt x="22" y="79"/>
                  </a:lnTo>
                  <a:lnTo>
                    <a:pt x="65" y="34"/>
                  </a:lnTo>
                  <a:lnTo>
                    <a:pt x="33" y="0"/>
                  </a:lnTo>
                  <a:lnTo>
                    <a:pt x="0" y="11"/>
                  </a:lnTo>
                  <a:lnTo>
                    <a:pt x="0" y="11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08B59EE3-2D3F-034D-AB87-8D95AA257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4888" y="2066384"/>
              <a:ext cx="207514" cy="215973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130" y="57"/>
                </a:cxn>
                <a:cxn ang="0">
                  <a:pos x="141" y="68"/>
                </a:cxn>
                <a:cxn ang="0">
                  <a:pos x="130" y="80"/>
                </a:cxn>
                <a:cxn ang="0">
                  <a:pos x="65" y="103"/>
                </a:cxn>
                <a:cxn ang="0">
                  <a:pos x="22" y="148"/>
                </a:cxn>
                <a:cxn ang="0">
                  <a:pos x="11" y="125"/>
                </a:cxn>
                <a:cxn ang="0">
                  <a:pos x="11" y="103"/>
                </a:cxn>
                <a:cxn ang="0">
                  <a:pos x="0" y="34"/>
                </a:cxn>
                <a:cxn ang="0">
                  <a:pos x="119" y="0"/>
                </a:cxn>
              </a:cxnLst>
              <a:rect l="0" t="0" r="r" b="b"/>
              <a:pathLst>
                <a:path w="141" h="148">
                  <a:moveTo>
                    <a:pt x="119" y="0"/>
                  </a:moveTo>
                  <a:lnTo>
                    <a:pt x="130" y="57"/>
                  </a:lnTo>
                  <a:lnTo>
                    <a:pt x="141" y="68"/>
                  </a:lnTo>
                  <a:lnTo>
                    <a:pt x="130" y="80"/>
                  </a:lnTo>
                  <a:lnTo>
                    <a:pt x="65" y="103"/>
                  </a:lnTo>
                  <a:lnTo>
                    <a:pt x="22" y="148"/>
                  </a:lnTo>
                  <a:lnTo>
                    <a:pt x="11" y="125"/>
                  </a:lnTo>
                  <a:lnTo>
                    <a:pt x="11" y="103"/>
                  </a:lnTo>
                  <a:lnTo>
                    <a:pt x="0" y="34"/>
                  </a:lnTo>
                  <a:lnTo>
                    <a:pt x="119" y="0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2" name="Freeform 16">
              <a:extLst>
                <a:ext uri="{FF2B5EF4-FFF2-40B4-BE49-F238E27FC236}">
                  <a16:creationId xmlns:a16="http://schemas.microsoft.com/office/drawing/2014/main" id="{CDB83DB1-2EF2-204E-BFA1-8DBFFB702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5623" y="1645978"/>
              <a:ext cx="752435" cy="662757"/>
            </a:xfrm>
            <a:custGeom>
              <a:avLst/>
              <a:gdLst/>
              <a:ahLst/>
              <a:cxnLst>
                <a:cxn ang="0">
                  <a:pos x="510" y="433"/>
                </a:cxn>
                <a:cxn ang="0">
                  <a:pos x="510" y="421"/>
                </a:cxn>
                <a:cxn ang="0">
                  <a:pos x="510" y="387"/>
                </a:cxn>
                <a:cxn ang="0">
                  <a:pos x="499" y="330"/>
                </a:cxn>
                <a:cxn ang="0">
                  <a:pos x="488" y="296"/>
                </a:cxn>
                <a:cxn ang="0">
                  <a:pos x="488" y="239"/>
                </a:cxn>
                <a:cxn ang="0">
                  <a:pos x="390" y="0"/>
                </a:cxn>
                <a:cxn ang="0">
                  <a:pos x="260" y="45"/>
                </a:cxn>
                <a:cxn ang="0">
                  <a:pos x="227" y="125"/>
                </a:cxn>
                <a:cxn ang="0">
                  <a:pos x="217" y="136"/>
                </a:cxn>
                <a:cxn ang="0">
                  <a:pos x="217" y="227"/>
                </a:cxn>
                <a:cxn ang="0">
                  <a:pos x="130" y="284"/>
                </a:cxn>
                <a:cxn ang="0">
                  <a:pos x="76" y="284"/>
                </a:cxn>
                <a:cxn ang="0">
                  <a:pos x="32" y="319"/>
                </a:cxn>
                <a:cxn ang="0">
                  <a:pos x="65" y="341"/>
                </a:cxn>
                <a:cxn ang="0">
                  <a:pos x="43" y="364"/>
                </a:cxn>
                <a:cxn ang="0">
                  <a:pos x="43" y="387"/>
                </a:cxn>
                <a:cxn ang="0">
                  <a:pos x="10" y="421"/>
                </a:cxn>
                <a:cxn ang="0">
                  <a:pos x="0" y="433"/>
                </a:cxn>
                <a:cxn ang="0">
                  <a:pos x="10" y="455"/>
                </a:cxn>
                <a:cxn ang="0">
                  <a:pos x="347" y="364"/>
                </a:cxn>
                <a:cxn ang="0">
                  <a:pos x="347" y="364"/>
                </a:cxn>
                <a:cxn ang="0">
                  <a:pos x="369" y="364"/>
                </a:cxn>
                <a:cxn ang="0">
                  <a:pos x="412" y="421"/>
                </a:cxn>
                <a:cxn ang="0">
                  <a:pos x="499" y="455"/>
                </a:cxn>
                <a:cxn ang="0">
                  <a:pos x="510" y="433"/>
                </a:cxn>
              </a:cxnLst>
              <a:rect l="0" t="0" r="r" b="b"/>
              <a:pathLst>
                <a:path w="510" h="455">
                  <a:moveTo>
                    <a:pt x="510" y="433"/>
                  </a:moveTo>
                  <a:lnTo>
                    <a:pt x="510" y="421"/>
                  </a:lnTo>
                  <a:lnTo>
                    <a:pt x="510" y="387"/>
                  </a:lnTo>
                  <a:lnTo>
                    <a:pt x="499" y="330"/>
                  </a:lnTo>
                  <a:lnTo>
                    <a:pt x="488" y="296"/>
                  </a:lnTo>
                  <a:lnTo>
                    <a:pt x="488" y="239"/>
                  </a:lnTo>
                  <a:lnTo>
                    <a:pt x="390" y="0"/>
                  </a:lnTo>
                  <a:lnTo>
                    <a:pt x="260" y="45"/>
                  </a:lnTo>
                  <a:lnTo>
                    <a:pt x="227" y="125"/>
                  </a:lnTo>
                  <a:lnTo>
                    <a:pt x="217" y="136"/>
                  </a:lnTo>
                  <a:lnTo>
                    <a:pt x="217" y="227"/>
                  </a:lnTo>
                  <a:lnTo>
                    <a:pt x="130" y="284"/>
                  </a:lnTo>
                  <a:lnTo>
                    <a:pt x="76" y="284"/>
                  </a:lnTo>
                  <a:lnTo>
                    <a:pt x="32" y="319"/>
                  </a:lnTo>
                  <a:lnTo>
                    <a:pt x="65" y="341"/>
                  </a:lnTo>
                  <a:lnTo>
                    <a:pt x="43" y="364"/>
                  </a:lnTo>
                  <a:lnTo>
                    <a:pt x="43" y="387"/>
                  </a:lnTo>
                  <a:lnTo>
                    <a:pt x="10" y="421"/>
                  </a:lnTo>
                  <a:lnTo>
                    <a:pt x="0" y="433"/>
                  </a:lnTo>
                  <a:lnTo>
                    <a:pt x="10" y="455"/>
                  </a:lnTo>
                  <a:lnTo>
                    <a:pt x="347" y="364"/>
                  </a:lnTo>
                  <a:lnTo>
                    <a:pt x="347" y="364"/>
                  </a:lnTo>
                  <a:lnTo>
                    <a:pt x="369" y="364"/>
                  </a:lnTo>
                  <a:lnTo>
                    <a:pt x="412" y="421"/>
                  </a:lnTo>
                  <a:lnTo>
                    <a:pt x="499" y="455"/>
                  </a:lnTo>
                  <a:lnTo>
                    <a:pt x="510" y="433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590BD1BD-2F54-CD46-8F70-F53E7FA3C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3348" y="2183438"/>
              <a:ext cx="736594" cy="512730"/>
            </a:xfrm>
            <a:custGeom>
              <a:avLst/>
              <a:gdLst/>
              <a:ahLst/>
              <a:cxnLst>
                <a:cxn ang="0">
                  <a:pos x="434" y="262"/>
                </a:cxn>
                <a:cxn ang="0">
                  <a:pos x="434" y="239"/>
                </a:cxn>
                <a:cxn ang="0">
                  <a:pos x="456" y="239"/>
                </a:cxn>
                <a:cxn ang="0">
                  <a:pos x="456" y="250"/>
                </a:cxn>
                <a:cxn ang="0">
                  <a:pos x="499" y="193"/>
                </a:cxn>
                <a:cxn ang="0">
                  <a:pos x="445" y="136"/>
                </a:cxn>
                <a:cxn ang="0">
                  <a:pos x="456" y="125"/>
                </a:cxn>
                <a:cxn ang="0">
                  <a:pos x="445" y="91"/>
                </a:cxn>
                <a:cxn ang="0">
                  <a:pos x="456" y="57"/>
                </a:cxn>
                <a:cxn ang="0">
                  <a:pos x="423" y="0"/>
                </a:cxn>
                <a:cxn ang="0">
                  <a:pos x="402" y="0"/>
                </a:cxn>
                <a:cxn ang="0">
                  <a:pos x="391" y="0"/>
                </a:cxn>
                <a:cxn ang="0">
                  <a:pos x="54" y="91"/>
                </a:cxn>
                <a:cxn ang="0">
                  <a:pos x="54" y="57"/>
                </a:cxn>
                <a:cxn ang="0">
                  <a:pos x="0" y="114"/>
                </a:cxn>
                <a:cxn ang="0">
                  <a:pos x="33" y="239"/>
                </a:cxn>
                <a:cxn ang="0">
                  <a:pos x="33" y="250"/>
                </a:cxn>
                <a:cxn ang="0">
                  <a:pos x="33" y="262"/>
                </a:cxn>
                <a:cxn ang="0">
                  <a:pos x="54" y="319"/>
                </a:cxn>
                <a:cxn ang="0">
                  <a:pos x="54" y="330"/>
                </a:cxn>
                <a:cxn ang="0">
                  <a:pos x="65" y="353"/>
                </a:cxn>
                <a:cxn ang="0">
                  <a:pos x="152" y="330"/>
                </a:cxn>
                <a:cxn ang="0">
                  <a:pos x="434" y="262"/>
                </a:cxn>
              </a:cxnLst>
              <a:rect l="0" t="0" r="r" b="b"/>
              <a:pathLst>
                <a:path w="499" h="353">
                  <a:moveTo>
                    <a:pt x="434" y="262"/>
                  </a:moveTo>
                  <a:lnTo>
                    <a:pt x="434" y="239"/>
                  </a:lnTo>
                  <a:lnTo>
                    <a:pt x="456" y="239"/>
                  </a:lnTo>
                  <a:lnTo>
                    <a:pt x="456" y="250"/>
                  </a:lnTo>
                  <a:lnTo>
                    <a:pt x="499" y="193"/>
                  </a:lnTo>
                  <a:lnTo>
                    <a:pt x="445" y="136"/>
                  </a:lnTo>
                  <a:lnTo>
                    <a:pt x="456" y="125"/>
                  </a:lnTo>
                  <a:lnTo>
                    <a:pt x="445" y="91"/>
                  </a:lnTo>
                  <a:lnTo>
                    <a:pt x="456" y="57"/>
                  </a:lnTo>
                  <a:lnTo>
                    <a:pt x="423" y="0"/>
                  </a:lnTo>
                  <a:lnTo>
                    <a:pt x="402" y="0"/>
                  </a:lnTo>
                  <a:lnTo>
                    <a:pt x="391" y="0"/>
                  </a:lnTo>
                  <a:lnTo>
                    <a:pt x="54" y="91"/>
                  </a:lnTo>
                  <a:lnTo>
                    <a:pt x="54" y="57"/>
                  </a:lnTo>
                  <a:lnTo>
                    <a:pt x="0" y="114"/>
                  </a:lnTo>
                  <a:lnTo>
                    <a:pt x="33" y="239"/>
                  </a:lnTo>
                  <a:lnTo>
                    <a:pt x="33" y="250"/>
                  </a:lnTo>
                  <a:lnTo>
                    <a:pt x="33" y="262"/>
                  </a:lnTo>
                  <a:lnTo>
                    <a:pt x="54" y="319"/>
                  </a:lnTo>
                  <a:lnTo>
                    <a:pt x="54" y="330"/>
                  </a:lnTo>
                  <a:lnTo>
                    <a:pt x="65" y="353"/>
                  </a:lnTo>
                  <a:lnTo>
                    <a:pt x="152" y="330"/>
                  </a:lnTo>
                  <a:lnTo>
                    <a:pt x="434" y="262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4568404D-8AD9-1F4D-8C3B-E7BBA27EA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588" y="3440150"/>
              <a:ext cx="594028" cy="514378"/>
            </a:xfrm>
            <a:custGeom>
              <a:avLst/>
              <a:gdLst/>
              <a:ahLst/>
              <a:cxnLst>
                <a:cxn ang="0">
                  <a:pos x="402" y="102"/>
                </a:cxn>
                <a:cxn ang="0">
                  <a:pos x="293" y="22"/>
                </a:cxn>
                <a:cxn ang="0">
                  <a:pos x="206" y="34"/>
                </a:cxn>
                <a:cxn ang="0">
                  <a:pos x="196" y="0"/>
                </a:cxn>
                <a:cxn ang="0">
                  <a:pos x="54" y="22"/>
                </a:cxn>
                <a:cxn ang="0">
                  <a:pos x="22" y="56"/>
                </a:cxn>
                <a:cxn ang="0">
                  <a:pos x="0" y="91"/>
                </a:cxn>
                <a:cxn ang="0">
                  <a:pos x="163" y="239"/>
                </a:cxn>
                <a:cxn ang="0">
                  <a:pos x="250" y="353"/>
                </a:cxn>
                <a:cxn ang="0">
                  <a:pos x="347" y="216"/>
                </a:cxn>
                <a:cxn ang="0">
                  <a:pos x="391" y="102"/>
                </a:cxn>
                <a:cxn ang="0">
                  <a:pos x="402" y="102"/>
                </a:cxn>
                <a:cxn ang="0">
                  <a:pos x="402" y="102"/>
                </a:cxn>
              </a:cxnLst>
              <a:rect l="0" t="0" r="r" b="b"/>
              <a:pathLst>
                <a:path w="402" h="353">
                  <a:moveTo>
                    <a:pt x="402" y="102"/>
                  </a:moveTo>
                  <a:lnTo>
                    <a:pt x="293" y="22"/>
                  </a:lnTo>
                  <a:lnTo>
                    <a:pt x="206" y="34"/>
                  </a:lnTo>
                  <a:lnTo>
                    <a:pt x="196" y="0"/>
                  </a:lnTo>
                  <a:lnTo>
                    <a:pt x="54" y="22"/>
                  </a:lnTo>
                  <a:lnTo>
                    <a:pt x="22" y="56"/>
                  </a:lnTo>
                  <a:lnTo>
                    <a:pt x="0" y="91"/>
                  </a:lnTo>
                  <a:lnTo>
                    <a:pt x="163" y="239"/>
                  </a:lnTo>
                  <a:lnTo>
                    <a:pt x="250" y="353"/>
                  </a:lnTo>
                  <a:lnTo>
                    <a:pt x="347" y="216"/>
                  </a:lnTo>
                  <a:lnTo>
                    <a:pt x="391" y="102"/>
                  </a:lnTo>
                  <a:lnTo>
                    <a:pt x="402" y="102"/>
                  </a:lnTo>
                  <a:lnTo>
                    <a:pt x="402" y="102"/>
                  </a:lnTo>
                </a:path>
              </a:pathLst>
            </a:custGeom>
            <a:solidFill>
              <a:srgbClr val="0E86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br>
                <a:rPr lang="en-US" sz="750" dirty="0">
                  <a:solidFill>
                    <a:schemeClr val="bg1"/>
                  </a:solidFill>
                  <a:cs typeface="Arial" pitchFamily="34" charset="0"/>
                </a:rPr>
              </a:br>
              <a:endParaRPr lang="en-US" sz="75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5" name="Freeform 26">
              <a:extLst>
                <a:ext uri="{FF2B5EF4-FFF2-40B4-BE49-F238E27FC236}">
                  <a16:creationId xmlns:a16="http://schemas.microsoft.com/office/drawing/2014/main" id="{7C094A0F-47BA-1840-8F98-417C263CB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0879" y="2546141"/>
              <a:ext cx="544921" cy="581973"/>
            </a:xfrm>
            <a:custGeom>
              <a:avLst/>
              <a:gdLst/>
              <a:ahLst/>
              <a:cxnLst>
                <a:cxn ang="0">
                  <a:pos x="0" y="319"/>
                </a:cxn>
                <a:cxn ang="0">
                  <a:pos x="44" y="217"/>
                </a:cxn>
                <a:cxn ang="0">
                  <a:pos x="109" y="114"/>
                </a:cxn>
                <a:cxn ang="0">
                  <a:pos x="109" y="114"/>
                </a:cxn>
                <a:cxn ang="0">
                  <a:pos x="109" y="46"/>
                </a:cxn>
                <a:cxn ang="0">
                  <a:pos x="109" y="0"/>
                </a:cxn>
                <a:cxn ang="0">
                  <a:pos x="109" y="12"/>
                </a:cxn>
                <a:cxn ang="0">
                  <a:pos x="130" y="80"/>
                </a:cxn>
                <a:cxn ang="0">
                  <a:pos x="130" y="92"/>
                </a:cxn>
                <a:cxn ang="0">
                  <a:pos x="141" y="114"/>
                </a:cxn>
                <a:cxn ang="0">
                  <a:pos x="228" y="80"/>
                </a:cxn>
                <a:cxn ang="0">
                  <a:pos x="239" y="137"/>
                </a:cxn>
                <a:cxn ang="0">
                  <a:pos x="347" y="69"/>
                </a:cxn>
                <a:cxn ang="0">
                  <a:pos x="369" y="80"/>
                </a:cxn>
                <a:cxn ang="0">
                  <a:pos x="369" y="103"/>
                </a:cxn>
                <a:cxn ang="0">
                  <a:pos x="369" y="114"/>
                </a:cxn>
                <a:cxn ang="0">
                  <a:pos x="358" y="114"/>
                </a:cxn>
                <a:cxn ang="0">
                  <a:pos x="315" y="103"/>
                </a:cxn>
                <a:cxn ang="0">
                  <a:pos x="293" y="171"/>
                </a:cxn>
                <a:cxn ang="0">
                  <a:pos x="282" y="171"/>
                </a:cxn>
                <a:cxn ang="0">
                  <a:pos x="271" y="228"/>
                </a:cxn>
                <a:cxn ang="0">
                  <a:pos x="228" y="217"/>
                </a:cxn>
                <a:cxn ang="0">
                  <a:pos x="206" y="262"/>
                </a:cxn>
                <a:cxn ang="0">
                  <a:pos x="185" y="342"/>
                </a:cxn>
                <a:cxn ang="0">
                  <a:pos x="109" y="399"/>
                </a:cxn>
                <a:cxn ang="0">
                  <a:pos x="54" y="365"/>
                </a:cxn>
                <a:cxn ang="0">
                  <a:pos x="44" y="388"/>
                </a:cxn>
                <a:cxn ang="0">
                  <a:pos x="0" y="319"/>
                </a:cxn>
              </a:cxnLst>
              <a:rect l="0" t="0" r="r" b="b"/>
              <a:pathLst>
                <a:path w="369" h="399">
                  <a:moveTo>
                    <a:pt x="0" y="319"/>
                  </a:moveTo>
                  <a:lnTo>
                    <a:pt x="44" y="217"/>
                  </a:lnTo>
                  <a:lnTo>
                    <a:pt x="109" y="114"/>
                  </a:lnTo>
                  <a:lnTo>
                    <a:pt x="109" y="114"/>
                  </a:lnTo>
                  <a:lnTo>
                    <a:pt x="109" y="46"/>
                  </a:lnTo>
                  <a:lnTo>
                    <a:pt x="109" y="0"/>
                  </a:lnTo>
                  <a:lnTo>
                    <a:pt x="109" y="12"/>
                  </a:lnTo>
                  <a:lnTo>
                    <a:pt x="130" y="80"/>
                  </a:lnTo>
                  <a:lnTo>
                    <a:pt x="130" y="92"/>
                  </a:lnTo>
                  <a:lnTo>
                    <a:pt x="141" y="114"/>
                  </a:lnTo>
                  <a:lnTo>
                    <a:pt x="228" y="80"/>
                  </a:lnTo>
                  <a:lnTo>
                    <a:pt x="239" y="137"/>
                  </a:lnTo>
                  <a:lnTo>
                    <a:pt x="347" y="69"/>
                  </a:lnTo>
                  <a:lnTo>
                    <a:pt x="369" y="80"/>
                  </a:lnTo>
                  <a:lnTo>
                    <a:pt x="369" y="103"/>
                  </a:lnTo>
                  <a:lnTo>
                    <a:pt x="369" y="114"/>
                  </a:lnTo>
                  <a:lnTo>
                    <a:pt x="358" y="114"/>
                  </a:lnTo>
                  <a:lnTo>
                    <a:pt x="315" y="103"/>
                  </a:lnTo>
                  <a:lnTo>
                    <a:pt x="293" y="171"/>
                  </a:lnTo>
                  <a:lnTo>
                    <a:pt x="282" y="171"/>
                  </a:lnTo>
                  <a:lnTo>
                    <a:pt x="271" y="228"/>
                  </a:lnTo>
                  <a:lnTo>
                    <a:pt x="228" y="217"/>
                  </a:lnTo>
                  <a:lnTo>
                    <a:pt x="206" y="262"/>
                  </a:lnTo>
                  <a:lnTo>
                    <a:pt x="185" y="342"/>
                  </a:lnTo>
                  <a:lnTo>
                    <a:pt x="109" y="399"/>
                  </a:lnTo>
                  <a:lnTo>
                    <a:pt x="54" y="365"/>
                  </a:lnTo>
                  <a:lnTo>
                    <a:pt x="44" y="388"/>
                  </a:lnTo>
                  <a:lnTo>
                    <a:pt x="0" y="319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6" name="Freeform 27">
              <a:extLst>
                <a:ext uri="{FF2B5EF4-FFF2-40B4-BE49-F238E27FC236}">
                  <a16:creationId xmlns:a16="http://schemas.microsoft.com/office/drawing/2014/main" id="{73B13C73-6283-5943-8D91-280DC0162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3286" y="1794356"/>
              <a:ext cx="511656" cy="713866"/>
            </a:xfrm>
            <a:custGeom>
              <a:avLst/>
              <a:gdLst/>
              <a:ahLst/>
              <a:cxnLst>
                <a:cxn ang="0">
                  <a:pos x="293" y="444"/>
                </a:cxn>
                <a:cxn ang="0">
                  <a:pos x="185" y="467"/>
                </a:cxn>
                <a:cxn ang="0">
                  <a:pos x="11" y="490"/>
                </a:cxn>
                <a:cxn ang="0">
                  <a:pos x="11" y="479"/>
                </a:cxn>
                <a:cxn ang="0">
                  <a:pos x="54" y="387"/>
                </a:cxn>
                <a:cxn ang="0">
                  <a:pos x="0" y="205"/>
                </a:cxn>
                <a:cxn ang="0">
                  <a:pos x="54" y="57"/>
                </a:cxn>
                <a:cxn ang="0">
                  <a:pos x="54" y="80"/>
                </a:cxn>
                <a:cxn ang="0">
                  <a:pos x="76" y="103"/>
                </a:cxn>
                <a:cxn ang="0">
                  <a:pos x="109" y="0"/>
                </a:cxn>
                <a:cxn ang="0">
                  <a:pos x="228" y="34"/>
                </a:cxn>
                <a:cxn ang="0">
                  <a:pos x="250" y="125"/>
                </a:cxn>
                <a:cxn ang="0">
                  <a:pos x="217" y="228"/>
                </a:cxn>
                <a:cxn ang="0">
                  <a:pos x="239" y="228"/>
                </a:cxn>
                <a:cxn ang="0">
                  <a:pos x="293" y="160"/>
                </a:cxn>
                <a:cxn ang="0">
                  <a:pos x="347" y="251"/>
                </a:cxn>
                <a:cxn ang="0">
                  <a:pos x="347" y="308"/>
                </a:cxn>
                <a:cxn ang="0">
                  <a:pos x="326" y="342"/>
                </a:cxn>
                <a:cxn ang="0">
                  <a:pos x="293" y="444"/>
                </a:cxn>
              </a:cxnLst>
              <a:rect l="0" t="0" r="r" b="b"/>
              <a:pathLst>
                <a:path w="347" h="490">
                  <a:moveTo>
                    <a:pt x="293" y="444"/>
                  </a:moveTo>
                  <a:lnTo>
                    <a:pt x="185" y="467"/>
                  </a:lnTo>
                  <a:lnTo>
                    <a:pt x="11" y="490"/>
                  </a:lnTo>
                  <a:lnTo>
                    <a:pt x="11" y="479"/>
                  </a:lnTo>
                  <a:lnTo>
                    <a:pt x="54" y="387"/>
                  </a:lnTo>
                  <a:lnTo>
                    <a:pt x="0" y="205"/>
                  </a:lnTo>
                  <a:lnTo>
                    <a:pt x="54" y="57"/>
                  </a:lnTo>
                  <a:lnTo>
                    <a:pt x="54" y="80"/>
                  </a:lnTo>
                  <a:lnTo>
                    <a:pt x="76" y="103"/>
                  </a:lnTo>
                  <a:lnTo>
                    <a:pt x="109" y="0"/>
                  </a:lnTo>
                  <a:lnTo>
                    <a:pt x="228" y="34"/>
                  </a:lnTo>
                  <a:lnTo>
                    <a:pt x="250" y="125"/>
                  </a:lnTo>
                  <a:lnTo>
                    <a:pt x="217" y="228"/>
                  </a:lnTo>
                  <a:lnTo>
                    <a:pt x="239" y="228"/>
                  </a:lnTo>
                  <a:lnTo>
                    <a:pt x="293" y="160"/>
                  </a:lnTo>
                  <a:lnTo>
                    <a:pt x="347" y="251"/>
                  </a:lnTo>
                  <a:lnTo>
                    <a:pt x="347" y="308"/>
                  </a:lnTo>
                  <a:lnTo>
                    <a:pt x="326" y="342"/>
                  </a:lnTo>
                  <a:lnTo>
                    <a:pt x="293" y="44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7" name="Freeform 28">
              <a:extLst>
                <a:ext uri="{FF2B5EF4-FFF2-40B4-BE49-F238E27FC236}">
                  <a16:creationId xmlns:a16="http://schemas.microsoft.com/office/drawing/2014/main" id="{0CC1A620-8044-BE42-80EE-C710ADA1FB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1807" y="2496680"/>
              <a:ext cx="384930" cy="680892"/>
            </a:xfrm>
            <a:custGeom>
              <a:avLst/>
              <a:gdLst/>
              <a:ahLst/>
              <a:cxnLst>
                <a:cxn ang="0">
                  <a:pos x="44" y="23"/>
                </a:cxn>
                <a:cxn ang="0">
                  <a:pos x="33" y="34"/>
                </a:cxn>
                <a:cxn ang="0">
                  <a:pos x="0" y="23"/>
                </a:cxn>
                <a:cxn ang="0">
                  <a:pos x="44" y="296"/>
                </a:cxn>
                <a:cxn ang="0">
                  <a:pos x="44" y="319"/>
                </a:cxn>
                <a:cxn ang="0">
                  <a:pos x="55" y="342"/>
                </a:cxn>
                <a:cxn ang="0">
                  <a:pos x="22" y="467"/>
                </a:cxn>
                <a:cxn ang="0">
                  <a:pos x="142" y="456"/>
                </a:cxn>
                <a:cxn ang="0">
                  <a:pos x="163" y="410"/>
                </a:cxn>
                <a:cxn ang="0">
                  <a:pos x="174" y="433"/>
                </a:cxn>
                <a:cxn ang="0">
                  <a:pos x="261" y="296"/>
                </a:cxn>
                <a:cxn ang="0">
                  <a:pos x="261" y="274"/>
                </a:cxn>
                <a:cxn ang="0">
                  <a:pos x="218" y="0"/>
                </a:cxn>
                <a:cxn ang="0">
                  <a:pos x="44" y="23"/>
                </a:cxn>
              </a:cxnLst>
              <a:rect l="0" t="0" r="r" b="b"/>
              <a:pathLst>
                <a:path w="261" h="467">
                  <a:moveTo>
                    <a:pt x="44" y="23"/>
                  </a:moveTo>
                  <a:lnTo>
                    <a:pt x="33" y="34"/>
                  </a:lnTo>
                  <a:lnTo>
                    <a:pt x="0" y="23"/>
                  </a:lnTo>
                  <a:lnTo>
                    <a:pt x="44" y="296"/>
                  </a:lnTo>
                  <a:lnTo>
                    <a:pt x="44" y="319"/>
                  </a:lnTo>
                  <a:lnTo>
                    <a:pt x="55" y="342"/>
                  </a:lnTo>
                  <a:lnTo>
                    <a:pt x="22" y="467"/>
                  </a:lnTo>
                  <a:lnTo>
                    <a:pt x="142" y="456"/>
                  </a:lnTo>
                  <a:lnTo>
                    <a:pt x="163" y="410"/>
                  </a:lnTo>
                  <a:lnTo>
                    <a:pt x="174" y="433"/>
                  </a:lnTo>
                  <a:lnTo>
                    <a:pt x="261" y="296"/>
                  </a:lnTo>
                  <a:lnTo>
                    <a:pt x="261" y="274"/>
                  </a:lnTo>
                  <a:lnTo>
                    <a:pt x="218" y="0"/>
                  </a:lnTo>
                  <a:lnTo>
                    <a:pt x="44" y="23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8" name="Freeform 29">
              <a:extLst>
                <a:ext uri="{FF2B5EF4-FFF2-40B4-BE49-F238E27FC236}">
                  <a16:creationId xmlns:a16="http://schemas.microsoft.com/office/drawing/2014/main" id="{8683396F-8B36-F84C-8D3B-7E03325C4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338" y="2879168"/>
              <a:ext cx="866488" cy="512730"/>
            </a:xfrm>
            <a:custGeom>
              <a:avLst/>
              <a:gdLst/>
              <a:ahLst/>
              <a:cxnLst>
                <a:cxn ang="0">
                  <a:pos x="337" y="34"/>
                </a:cxn>
                <a:cxn ang="0">
                  <a:pos x="348" y="23"/>
                </a:cxn>
                <a:cxn ang="0">
                  <a:pos x="370" y="12"/>
                </a:cxn>
                <a:cxn ang="0">
                  <a:pos x="380" y="0"/>
                </a:cxn>
                <a:cxn ang="0">
                  <a:pos x="391" y="23"/>
                </a:cxn>
                <a:cxn ang="0">
                  <a:pos x="521" y="57"/>
                </a:cxn>
                <a:cxn ang="0">
                  <a:pos x="543" y="91"/>
                </a:cxn>
                <a:cxn ang="0">
                  <a:pos x="587" y="160"/>
                </a:cxn>
                <a:cxn ang="0">
                  <a:pos x="500" y="274"/>
                </a:cxn>
                <a:cxn ang="0">
                  <a:pos x="0" y="353"/>
                </a:cxn>
                <a:cxn ang="0">
                  <a:pos x="11" y="308"/>
                </a:cxn>
                <a:cxn ang="0">
                  <a:pos x="33" y="274"/>
                </a:cxn>
                <a:cxn ang="0">
                  <a:pos x="76" y="296"/>
                </a:cxn>
                <a:cxn ang="0">
                  <a:pos x="98" y="205"/>
                </a:cxn>
                <a:cxn ang="0">
                  <a:pos x="218" y="194"/>
                </a:cxn>
                <a:cxn ang="0">
                  <a:pos x="239" y="148"/>
                </a:cxn>
                <a:cxn ang="0">
                  <a:pos x="250" y="171"/>
                </a:cxn>
                <a:cxn ang="0">
                  <a:pos x="337" y="34"/>
                </a:cxn>
              </a:cxnLst>
              <a:rect l="0" t="0" r="r" b="b"/>
              <a:pathLst>
                <a:path w="587" h="353">
                  <a:moveTo>
                    <a:pt x="337" y="34"/>
                  </a:moveTo>
                  <a:lnTo>
                    <a:pt x="348" y="23"/>
                  </a:lnTo>
                  <a:lnTo>
                    <a:pt x="370" y="12"/>
                  </a:lnTo>
                  <a:lnTo>
                    <a:pt x="380" y="0"/>
                  </a:lnTo>
                  <a:lnTo>
                    <a:pt x="391" y="23"/>
                  </a:lnTo>
                  <a:lnTo>
                    <a:pt x="521" y="57"/>
                  </a:lnTo>
                  <a:lnTo>
                    <a:pt x="543" y="91"/>
                  </a:lnTo>
                  <a:lnTo>
                    <a:pt x="587" y="160"/>
                  </a:lnTo>
                  <a:lnTo>
                    <a:pt x="500" y="274"/>
                  </a:lnTo>
                  <a:lnTo>
                    <a:pt x="0" y="353"/>
                  </a:lnTo>
                  <a:lnTo>
                    <a:pt x="11" y="308"/>
                  </a:lnTo>
                  <a:lnTo>
                    <a:pt x="33" y="274"/>
                  </a:lnTo>
                  <a:lnTo>
                    <a:pt x="76" y="296"/>
                  </a:lnTo>
                  <a:lnTo>
                    <a:pt x="98" y="205"/>
                  </a:lnTo>
                  <a:lnTo>
                    <a:pt x="218" y="194"/>
                  </a:lnTo>
                  <a:lnTo>
                    <a:pt x="239" y="148"/>
                  </a:lnTo>
                  <a:lnTo>
                    <a:pt x="250" y="171"/>
                  </a:lnTo>
                  <a:lnTo>
                    <a:pt x="337" y="34"/>
                  </a:lnTo>
                </a:path>
              </a:pathLst>
            </a:custGeom>
            <a:solidFill>
              <a:srgbClr val="14947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2D6F57EB-D42C-5A4D-8464-8895D9C5E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294" y="3227033"/>
              <a:ext cx="1040736" cy="431946"/>
            </a:xfrm>
            <a:custGeom>
              <a:avLst/>
              <a:gdLst/>
              <a:ahLst/>
              <a:cxnLst>
                <a:cxn ang="0">
                  <a:pos x="413" y="240"/>
                </a:cxn>
                <a:cxn ang="0">
                  <a:pos x="532" y="228"/>
                </a:cxn>
                <a:cxn ang="0">
                  <a:pos x="543" y="194"/>
                </a:cxn>
                <a:cxn ang="0">
                  <a:pos x="554" y="171"/>
                </a:cxn>
                <a:cxn ang="0">
                  <a:pos x="695" y="35"/>
                </a:cxn>
                <a:cxn ang="0">
                  <a:pos x="706" y="0"/>
                </a:cxn>
                <a:cxn ang="0">
                  <a:pos x="565" y="35"/>
                </a:cxn>
                <a:cxn ang="0">
                  <a:pos x="65" y="114"/>
                </a:cxn>
                <a:cxn ang="0">
                  <a:pos x="44" y="194"/>
                </a:cxn>
                <a:cxn ang="0">
                  <a:pos x="0" y="297"/>
                </a:cxn>
                <a:cxn ang="0">
                  <a:pos x="174" y="274"/>
                </a:cxn>
                <a:cxn ang="0">
                  <a:pos x="413" y="240"/>
                </a:cxn>
              </a:cxnLst>
              <a:rect l="0" t="0" r="r" b="b"/>
              <a:pathLst>
                <a:path w="706" h="297">
                  <a:moveTo>
                    <a:pt x="413" y="240"/>
                  </a:moveTo>
                  <a:lnTo>
                    <a:pt x="532" y="228"/>
                  </a:lnTo>
                  <a:lnTo>
                    <a:pt x="543" y="194"/>
                  </a:lnTo>
                  <a:lnTo>
                    <a:pt x="554" y="171"/>
                  </a:lnTo>
                  <a:lnTo>
                    <a:pt x="695" y="35"/>
                  </a:lnTo>
                  <a:lnTo>
                    <a:pt x="706" y="0"/>
                  </a:lnTo>
                  <a:lnTo>
                    <a:pt x="565" y="35"/>
                  </a:lnTo>
                  <a:lnTo>
                    <a:pt x="65" y="114"/>
                  </a:lnTo>
                  <a:lnTo>
                    <a:pt x="44" y="194"/>
                  </a:lnTo>
                  <a:lnTo>
                    <a:pt x="0" y="297"/>
                  </a:lnTo>
                  <a:lnTo>
                    <a:pt x="174" y="274"/>
                  </a:lnTo>
                  <a:lnTo>
                    <a:pt x="413" y="240"/>
                  </a:lnTo>
                </a:path>
              </a:pathLst>
            </a:custGeom>
            <a:solidFill>
              <a:srgbClr val="0E86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11C5DE76-C60A-A541-96D9-B3BFD0BB7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0914" y="3574898"/>
              <a:ext cx="527497" cy="812784"/>
            </a:xfrm>
            <a:custGeom>
              <a:avLst/>
              <a:gdLst/>
              <a:ahLst/>
              <a:cxnLst>
                <a:cxn ang="0">
                  <a:pos x="228" y="0"/>
                </a:cxn>
                <a:cxn ang="0">
                  <a:pos x="347" y="296"/>
                </a:cxn>
                <a:cxn ang="0">
                  <a:pos x="336" y="341"/>
                </a:cxn>
                <a:cxn ang="0">
                  <a:pos x="358" y="444"/>
                </a:cxn>
                <a:cxn ang="0">
                  <a:pos x="119" y="478"/>
                </a:cxn>
                <a:cxn ang="0">
                  <a:pos x="141" y="512"/>
                </a:cxn>
                <a:cxn ang="0">
                  <a:pos x="152" y="535"/>
                </a:cxn>
                <a:cxn ang="0">
                  <a:pos x="109" y="558"/>
                </a:cxn>
                <a:cxn ang="0">
                  <a:pos x="65" y="546"/>
                </a:cxn>
                <a:cxn ang="0">
                  <a:pos x="0" y="34"/>
                </a:cxn>
                <a:cxn ang="0">
                  <a:pos x="228" y="0"/>
                </a:cxn>
              </a:cxnLst>
              <a:rect l="0" t="0" r="r" b="b"/>
              <a:pathLst>
                <a:path w="358" h="558">
                  <a:moveTo>
                    <a:pt x="228" y="0"/>
                  </a:moveTo>
                  <a:lnTo>
                    <a:pt x="347" y="296"/>
                  </a:lnTo>
                  <a:lnTo>
                    <a:pt x="336" y="341"/>
                  </a:lnTo>
                  <a:lnTo>
                    <a:pt x="358" y="444"/>
                  </a:lnTo>
                  <a:lnTo>
                    <a:pt x="119" y="478"/>
                  </a:lnTo>
                  <a:lnTo>
                    <a:pt x="141" y="512"/>
                  </a:lnTo>
                  <a:lnTo>
                    <a:pt x="152" y="535"/>
                  </a:lnTo>
                  <a:lnTo>
                    <a:pt x="109" y="558"/>
                  </a:lnTo>
                  <a:lnTo>
                    <a:pt x="65" y="546"/>
                  </a:lnTo>
                  <a:lnTo>
                    <a:pt x="0" y="34"/>
                  </a:lnTo>
                  <a:lnTo>
                    <a:pt x="228" y="0"/>
                  </a:lnTo>
                </a:path>
              </a:pathLst>
            </a:custGeom>
            <a:solidFill>
              <a:srgbClr val="0E86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35AF1DC0-6DEC-1447-81BE-F7443F137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7665" y="3624358"/>
              <a:ext cx="448293" cy="812784"/>
            </a:xfrm>
            <a:custGeom>
              <a:avLst/>
              <a:gdLst/>
              <a:ahLst/>
              <a:cxnLst>
                <a:cxn ang="0">
                  <a:pos x="239" y="0"/>
                </a:cxn>
                <a:cxn ang="0">
                  <a:pos x="304" y="512"/>
                </a:cxn>
                <a:cxn ang="0">
                  <a:pos x="206" y="524"/>
                </a:cxn>
                <a:cxn ang="0">
                  <a:pos x="196" y="558"/>
                </a:cxn>
                <a:cxn ang="0">
                  <a:pos x="163" y="490"/>
                </a:cxn>
                <a:cxn ang="0">
                  <a:pos x="163" y="455"/>
                </a:cxn>
                <a:cxn ang="0">
                  <a:pos x="0" y="478"/>
                </a:cxn>
                <a:cxn ang="0">
                  <a:pos x="33" y="342"/>
                </a:cxn>
                <a:cxn ang="0">
                  <a:pos x="11" y="250"/>
                </a:cxn>
                <a:cxn ang="0">
                  <a:pos x="11" y="205"/>
                </a:cxn>
                <a:cxn ang="0">
                  <a:pos x="65" y="23"/>
                </a:cxn>
                <a:cxn ang="0">
                  <a:pos x="239" y="0"/>
                </a:cxn>
              </a:cxnLst>
              <a:rect l="0" t="0" r="r" b="b"/>
              <a:pathLst>
                <a:path w="304" h="558">
                  <a:moveTo>
                    <a:pt x="239" y="0"/>
                  </a:moveTo>
                  <a:lnTo>
                    <a:pt x="304" y="512"/>
                  </a:lnTo>
                  <a:lnTo>
                    <a:pt x="206" y="524"/>
                  </a:lnTo>
                  <a:lnTo>
                    <a:pt x="196" y="558"/>
                  </a:lnTo>
                  <a:lnTo>
                    <a:pt x="163" y="490"/>
                  </a:lnTo>
                  <a:lnTo>
                    <a:pt x="163" y="455"/>
                  </a:lnTo>
                  <a:lnTo>
                    <a:pt x="0" y="478"/>
                  </a:lnTo>
                  <a:lnTo>
                    <a:pt x="33" y="342"/>
                  </a:lnTo>
                  <a:lnTo>
                    <a:pt x="11" y="250"/>
                  </a:lnTo>
                  <a:lnTo>
                    <a:pt x="11" y="205"/>
                  </a:lnTo>
                  <a:lnTo>
                    <a:pt x="65" y="23"/>
                  </a:lnTo>
                  <a:lnTo>
                    <a:pt x="239" y="0"/>
                  </a:lnTo>
                </a:path>
              </a:pathLst>
            </a:custGeom>
            <a:solidFill>
              <a:srgbClr val="0E86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A0ACCD52-90BF-7E4D-B6D4-6142CE45A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692" y="1580032"/>
              <a:ext cx="811045" cy="431946"/>
            </a:xfrm>
            <a:custGeom>
              <a:avLst/>
              <a:gdLst/>
              <a:ahLst/>
              <a:cxnLst>
                <a:cxn ang="0">
                  <a:pos x="221" y="262"/>
                </a:cxn>
                <a:cxn ang="0">
                  <a:pos x="186" y="171"/>
                </a:cxn>
                <a:cxn ang="0">
                  <a:pos x="151" y="171"/>
                </a:cxn>
                <a:cxn ang="0">
                  <a:pos x="12" y="141"/>
                </a:cxn>
                <a:cxn ang="0">
                  <a:pos x="0" y="131"/>
                </a:cxn>
                <a:cxn ang="0">
                  <a:pos x="0" y="131"/>
                </a:cxn>
                <a:cxn ang="0">
                  <a:pos x="12" y="111"/>
                </a:cxn>
                <a:cxn ang="0">
                  <a:pos x="175" y="0"/>
                </a:cxn>
                <a:cxn ang="0">
                  <a:pos x="197" y="10"/>
                </a:cxn>
                <a:cxn ang="0">
                  <a:pos x="175" y="60"/>
                </a:cxn>
                <a:cxn ang="0">
                  <a:pos x="163" y="70"/>
                </a:cxn>
                <a:cxn ang="0">
                  <a:pos x="175" y="70"/>
                </a:cxn>
                <a:cxn ang="0">
                  <a:pos x="186" y="70"/>
                </a:cxn>
                <a:cxn ang="0">
                  <a:pos x="221" y="101"/>
                </a:cxn>
                <a:cxn ang="0">
                  <a:pos x="232" y="90"/>
                </a:cxn>
                <a:cxn ang="0">
                  <a:pos x="278" y="90"/>
                </a:cxn>
                <a:cxn ang="0">
                  <a:pos x="290" y="81"/>
                </a:cxn>
                <a:cxn ang="0">
                  <a:pos x="302" y="81"/>
                </a:cxn>
                <a:cxn ang="0">
                  <a:pos x="383" y="50"/>
                </a:cxn>
                <a:cxn ang="0">
                  <a:pos x="407" y="70"/>
                </a:cxn>
                <a:cxn ang="0">
                  <a:pos x="477" y="70"/>
                </a:cxn>
                <a:cxn ang="0">
                  <a:pos x="488" y="81"/>
                </a:cxn>
                <a:cxn ang="0">
                  <a:pos x="512" y="111"/>
                </a:cxn>
                <a:cxn ang="0">
                  <a:pos x="449" y="89"/>
                </a:cxn>
                <a:cxn ang="0">
                  <a:pos x="268" y="161"/>
                </a:cxn>
                <a:cxn ang="0">
                  <a:pos x="221" y="262"/>
                </a:cxn>
              </a:cxnLst>
              <a:rect l="0" t="0" r="r" b="b"/>
              <a:pathLst>
                <a:path w="512" h="262">
                  <a:moveTo>
                    <a:pt x="221" y="262"/>
                  </a:moveTo>
                  <a:lnTo>
                    <a:pt x="186" y="171"/>
                  </a:lnTo>
                  <a:lnTo>
                    <a:pt x="151" y="171"/>
                  </a:lnTo>
                  <a:lnTo>
                    <a:pt x="12" y="141"/>
                  </a:lnTo>
                  <a:lnTo>
                    <a:pt x="0" y="131"/>
                  </a:lnTo>
                  <a:lnTo>
                    <a:pt x="0" y="131"/>
                  </a:lnTo>
                  <a:lnTo>
                    <a:pt x="12" y="111"/>
                  </a:lnTo>
                  <a:lnTo>
                    <a:pt x="175" y="0"/>
                  </a:lnTo>
                  <a:lnTo>
                    <a:pt x="197" y="10"/>
                  </a:lnTo>
                  <a:lnTo>
                    <a:pt x="175" y="60"/>
                  </a:lnTo>
                  <a:lnTo>
                    <a:pt x="163" y="70"/>
                  </a:lnTo>
                  <a:lnTo>
                    <a:pt x="175" y="70"/>
                  </a:lnTo>
                  <a:lnTo>
                    <a:pt x="186" y="70"/>
                  </a:lnTo>
                  <a:lnTo>
                    <a:pt x="221" y="101"/>
                  </a:lnTo>
                  <a:lnTo>
                    <a:pt x="232" y="90"/>
                  </a:lnTo>
                  <a:lnTo>
                    <a:pt x="278" y="90"/>
                  </a:lnTo>
                  <a:lnTo>
                    <a:pt x="290" y="81"/>
                  </a:lnTo>
                  <a:lnTo>
                    <a:pt x="302" y="81"/>
                  </a:lnTo>
                  <a:lnTo>
                    <a:pt x="383" y="50"/>
                  </a:lnTo>
                  <a:lnTo>
                    <a:pt x="407" y="70"/>
                  </a:lnTo>
                  <a:lnTo>
                    <a:pt x="477" y="70"/>
                  </a:lnTo>
                  <a:lnTo>
                    <a:pt x="488" y="81"/>
                  </a:lnTo>
                  <a:lnTo>
                    <a:pt x="512" y="111"/>
                  </a:lnTo>
                  <a:lnTo>
                    <a:pt x="449" y="89"/>
                  </a:lnTo>
                  <a:lnTo>
                    <a:pt x="268" y="161"/>
                  </a:lnTo>
                  <a:lnTo>
                    <a:pt x="221" y="26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94AF413A-EFC3-0447-AF02-84E1F0D93E76}"/>
                </a:ext>
              </a:extLst>
            </p:cNvPr>
            <p:cNvSpPr>
              <a:spLocks/>
            </p:cNvSpPr>
            <p:nvPr/>
          </p:nvSpPr>
          <p:spPr bwMode="auto">
            <a:xfrm rot="21536290">
              <a:off x="5353824" y="1728410"/>
              <a:ext cx="655806" cy="728703"/>
            </a:xfrm>
            <a:custGeom>
              <a:avLst/>
              <a:gdLst/>
              <a:ahLst/>
              <a:cxnLst>
                <a:cxn ang="0">
                  <a:pos x="44" y="34"/>
                </a:cxn>
                <a:cxn ang="0">
                  <a:pos x="44" y="57"/>
                </a:cxn>
                <a:cxn ang="0">
                  <a:pos x="44" y="103"/>
                </a:cxn>
                <a:cxn ang="0">
                  <a:pos x="0" y="160"/>
                </a:cxn>
                <a:cxn ang="0">
                  <a:pos x="11" y="262"/>
                </a:cxn>
                <a:cxn ang="0">
                  <a:pos x="131" y="342"/>
                </a:cxn>
                <a:cxn ang="0">
                  <a:pos x="142" y="376"/>
                </a:cxn>
                <a:cxn ang="0">
                  <a:pos x="163" y="467"/>
                </a:cxn>
                <a:cxn ang="0">
                  <a:pos x="196" y="501"/>
                </a:cxn>
                <a:cxn ang="0">
                  <a:pos x="413" y="467"/>
                </a:cxn>
                <a:cxn ang="0">
                  <a:pos x="391" y="388"/>
                </a:cxn>
                <a:cxn ang="0">
                  <a:pos x="445" y="148"/>
                </a:cxn>
                <a:cxn ang="0">
                  <a:pos x="391" y="239"/>
                </a:cxn>
                <a:cxn ang="0">
                  <a:pos x="380" y="217"/>
                </a:cxn>
                <a:cxn ang="0">
                  <a:pos x="391" y="194"/>
                </a:cxn>
                <a:cxn ang="0">
                  <a:pos x="359" y="91"/>
                </a:cxn>
                <a:cxn ang="0">
                  <a:pos x="326" y="91"/>
                </a:cxn>
                <a:cxn ang="0">
                  <a:pos x="196" y="57"/>
                </a:cxn>
                <a:cxn ang="0">
                  <a:pos x="196" y="46"/>
                </a:cxn>
                <a:cxn ang="0">
                  <a:pos x="196" y="46"/>
                </a:cxn>
                <a:cxn ang="0">
                  <a:pos x="142" y="34"/>
                </a:cxn>
                <a:cxn ang="0">
                  <a:pos x="131" y="0"/>
                </a:cxn>
                <a:cxn ang="0">
                  <a:pos x="55" y="23"/>
                </a:cxn>
                <a:cxn ang="0">
                  <a:pos x="44" y="34"/>
                </a:cxn>
              </a:cxnLst>
              <a:rect l="0" t="0" r="r" b="b"/>
              <a:pathLst>
                <a:path w="445" h="501">
                  <a:moveTo>
                    <a:pt x="44" y="34"/>
                  </a:moveTo>
                  <a:lnTo>
                    <a:pt x="44" y="57"/>
                  </a:lnTo>
                  <a:lnTo>
                    <a:pt x="44" y="103"/>
                  </a:lnTo>
                  <a:lnTo>
                    <a:pt x="0" y="160"/>
                  </a:lnTo>
                  <a:lnTo>
                    <a:pt x="11" y="262"/>
                  </a:lnTo>
                  <a:lnTo>
                    <a:pt x="131" y="342"/>
                  </a:lnTo>
                  <a:lnTo>
                    <a:pt x="142" y="376"/>
                  </a:lnTo>
                  <a:lnTo>
                    <a:pt x="163" y="467"/>
                  </a:lnTo>
                  <a:lnTo>
                    <a:pt x="196" y="501"/>
                  </a:lnTo>
                  <a:lnTo>
                    <a:pt x="413" y="467"/>
                  </a:lnTo>
                  <a:lnTo>
                    <a:pt x="391" y="388"/>
                  </a:lnTo>
                  <a:lnTo>
                    <a:pt x="445" y="148"/>
                  </a:lnTo>
                  <a:lnTo>
                    <a:pt x="391" y="239"/>
                  </a:lnTo>
                  <a:lnTo>
                    <a:pt x="380" y="217"/>
                  </a:lnTo>
                  <a:lnTo>
                    <a:pt x="391" y="194"/>
                  </a:lnTo>
                  <a:lnTo>
                    <a:pt x="359" y="91"/>
                  </a:lnTo>
                  <a:lnTo>
                    <a:pt x="326" y="91"/>
                  </a:lnTo>
                  <a:lnTo>
                    <a:pt x="196" y="57"/>
                  </a:lnTo>
                  <a:lnTo>
                    <a:pt x="196" y="46"/>
                  </a:lnTo>
                  <a:lnTo>
                    <a:pt x="196" y="46"/>
                  </a:lnTo>
                  <a:lnTo>
                    <a:pt x="142" y="34"/>
                  </a:lnTo>
                  <a:lnTo>
                    <a:pt x="131" y="0"/>
                  </a:lnTo>
                  <a:lnTo>
                    <a:pt x="55" y="23"/>
                  </a:lnTo>
                  <a:lnTo>
                    <a:pt x="44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2EBB625B-EC58-0041-A8B5-89446F153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169" y="4006844"/>
              <a:ext cx="706496" cy="629784"/>
            </a:xfrm>
            <a:custGeom>
              <a:avLst/>
              <a:gdLst/>
              <a:ahLst/>
              <a:cxnLst>
                <a:cxn ang="0">
                  <a:pos x="0" y="11"/>
                </a:cxn>
                <a:cxn ang="0">
                  <a:pos x="250" y="0"/>
                </a:cxn>
                <a:cxn ang="0">
                  <a:pos x="261" y="80"/>
                </a:cxn>
                <a:cxn ang="0">
                  <a:pos x="228" y="216"/>
                </a:cxn>
                <a:cxn ang="0">
                  <a:pos x="391" y="193"/>
                </a:cxn>
                <a:cxn ang="0">
                  <a:pos x="391" y="239"/>
                </a:cxn>
                <a:cxn ang="0">
                  <a:pos x="424" y="296"/>
                </a:cxn>
                <a:cxn ang="0">
                  <a:pos x="434" y="307"/>
                </a:cxn>
                <a:cxn ang="0">
                  <a:pos x="467" y="285"/>
                </a:cxn>
                <a:cxn ang="0">
                  <a:pos x="434" y="353"/>
                </a:cxn>
                <a:cxn ang="0">
                  <a:pos x="478" y="398"/>
                </a:cxn>
                <a:cxn ang="0">
                  <a:pos x="467" y="433"/>
                </a:cxn>
                <a:cxn ang="0">
                  <a:pos x="391" y="376"/>
                </a:cxn>
                <a:cxn ang="0">
                  <a:pos x="391" y="410"/>
                </a:cxn>
                <a:cxn ang="0">
                  <a:pos x="348" y="410"/>
                </a:cxn>
                <a:cxn ang="0">
                  <a:pos x="337" y="433"/>
                </a:cxn>
                <a:cxn ang="0">
                  <a:pos x="196" y="364"/>
                </a:cxn>
                <a:cxn ang="0">
                  <a:pos x="207" y="376"/>
                </a:cxn>
                <a:cxn ang="0">
                  <a:pos x="152" y="387"/>
                </a:cxn>
                <a:cxn ang="0">
                  <a:pos x="152" y="376"/>
                </a:cxn>
                <a:cxn ang="0">
                  <a:pos x="33" y="364"/>
                </a:cxn>
                <a:cxn ang="0">
                  <a:pos x="33" y="296"/>
                </a:cxn>
                <a:cxn ang="0">
                  <a:pos x="55" y="273"/>
                </a:cxn>
                <a:cxn ang="0">
                  <a:pos x="44" y="148"/>
                </a:cxn>
                <a:cxn ang="0">
                  <a:pos x="11" y="125"/>
                </a:cxn>
                <a:cxn ang="0">
                  <a:pos x="0" y="11"/>
                </a:cxn>
              </a:cxnLst>
              <a:rect l="0" t="0" r="r" b="b"/>
              <a:pathLst>
                <a:path w="478" h="433">
                  <a:moveTo>
                    <a:pt x="0" y="11"/>
                  </a:moveTo>
                  <a:lnTo>
                    <a:pt x="250" y="0"/>
                  </a:lnTo>
                  <a:lnTo>
                    <a:pt x="261" y="80"/>
                  </a:lnTo>
                  <a:lnTo>
                    <a:pt x="228" y="216"/>
                  </a:lnTo>
                  <a:lnTo>
                    <a:pt x="391" y="193"/>
                  </a:lnTo>
                  <a:lnTo>
                    <a:pt x="391" y="239"/>
                  </a:lnTo>
                  <a:lnTo>
                    <a:pt x="424" y="296"/>
                  </a:lnTo>
                  <a:lnTo>
                    <a:pt x="434" y="307"/>
                  </a:lnTo>
                  <a:lnTo>
                    <a:pt x="467" y="285"/>
                  </a:lnTo>
                  <a:lnTo>
                    <a:pt x="434" y="353"/>
                  </a:lnTo>
                  <a:lnTo>
                    <a:pt x="478" y="398"/>
                  </a:lnTo>
                  <a:lnTo>
                    <a:pt x="467" y="433"/>
                  </a:lnTo>
                  <a:lnTo>
                    <a:pt x="391" y="376"/>
                  </a:lnTo>
                  <a:lnTo>
                    <a:pt x="391" y="410"/>
                  </a:lnTo>
                  <a:lnTo>
                    <a:pt x="348" y="410"/>
                  </a:lnTo>
                  <a:lnTo>
                    <a:pt x="337" y="433"/>
                  </a:lnTo>
                  <a:lnTo>
                    <a:pt x="196" y="364"/>
                  </a:lnTo>
                  <a:lnTo>
                    <a:pt x="207" y="376"/>
                  </a:lnTo>
                  <a:lnTo>
                    <a:pt x="152" y="387"/>
                  </a:lnTo>
                  <a:lnTo>
                    <a:pt x="152" y="376"/>
                  </a:lnTo>
                  <a:lnTo>
                    <a:pt x="33" y="364"/>
                  </a:lnTo>
                  <a:lnTo>
                    <a:pt x="33" y="296"/>
                  </a:lnTo>
                  <a:lnTo>
                    <a:pt x="55" y="273"/>
                  </a:lnTo>
                  <a:lnTo>
                    <a:pt x="44" y="148"/>
                  </a:lnTo>
                  <a:lnTo>
                    <a:pt x="11" y="125"/>
                  </a:lnTo>
                  <a:lnTo>
                    <a:pt x="0" y="11"/>
                  </a:lnTo>
                </a:path>
              </a:pathLst>
            </a:custGeom>
            <a:solidFill>
              <a:srgbClr val="2842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E9EEFCB1-4E2E-434A-BDE0-0365FA69E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682" y="1418464"/>
              <a:ext cx="769859" cy="928190"/>
            </a:xfrm>
            <a:custGeom>
              <a:avLst/>
              <a:gdLst/>
              <a:ahLst/>
              <a:cxnLst>
                <a:cxn ang="0">
                  <a:pos x="401" y="240"/>
                </a:cxn>
                <a:cxn ang="0">
                  <a:pos x="543" y="80"/>
                </a:cxn>
                <a:cxn ang="0">
                  <a:pos x="543" y="69"/>
                </a:cxn>
                <a:cxn ang="0">
                  <a:pos x="456" y="69"/>
                </a:cxn>
                <a:cxn ang="0">
                  <a:pos x="423" y="80"/>
                </a:cxn>
                <a:cxn ang="0">
                  <a:pos x="304" y="23"/>
                </a:cxn>
                <a:cxn ang="0">
                  <a:pos x="250" y="46"/>
                </a:cxn>
                <a:cxn ang="0">
                  <a:pos x="184" y="23"/>
                </a:cxn>
                <a:cxn ang="0">
                  <a:pos x="174" y="0"/>
                </a:cxn>
                <a:cxn ang="0">
                  <a:pos x="43" y="12"/>
                </a:cxn>
                <a:cxn ang="0">
                  <a:pos x="0" y="12"/>
                </a:cxn>
                <a:cxn ang="0">
                  <a:pos x="0" y="23"/>
                </a:cxn>
                <a:cxn ang="0">
                  <a:pos x="11" y="137"/>
                </a:cxn>
                <a:cxn ang="0">
                  <a:pos x="32" y="171"/>
                </a:cxn>
                <a:cxn ang="0">
                  <a:pos x="76" y="365"/>
                </a:cxn>
                <a:cxn ang="0">
                  <a:pos x="43" y="399"/>
                </a:cxn>
                <a:cxn ang="0">
                  <a:pos x="76" y="433"/>
                </a:cxn>
                <a:cxn ang="0">
                  <a:pos x="87" y="638"/>
                </a:cxn>
                <a:cxn ang="0">
                  <a:pos x="98" y="638"/>
                </a:cxn>
                <a:cxn ang="0">
                  <a:pos x="477" y="593"/>
                </a:cxn>
                <a:cxn ang="0">
                  <a:pos x="477" y="559"/>
                </a:cxn>
                <a:cxn ang="0">
                  <a:pos x="358" y="490"/>
                </a:cxn>
                <a:cxn ang="0">
                  <a:pos x="347" y="376"/>
                </a:cxn>
                <a:cxn ang="0">
                  <a:pos x="391" y="319"/>
                </a:cxn>
                <a:cxn ang="0">
                  <a:pos x="380" y="274"/>
                </a:cxn>
                <a:cxn ang="0">
                  <a:pos x="380" y="251"/>
                </a:cxn>
                <a:cxn ang="0">
                  <a:pos x="401" y="240"/>
                </a:cxn>
              </a:cxnLst>
              <a:rect l="0" t="0" r="r" b="b"/>
              <a:pathLst>
                <a:path w="543" h="638">
                  <a:moveTo>
                    <a:pt x="401" y="240"/>
                  </a:moveTo>
                  <a:lnTo>
                    <a:pt x="543" y="80"/>
                  </a:lnTo>
                  <a:lnTo>
                    <a:pt x="543" y="69"/>
                  </a:lnTo>
                  <a:lnTo>
                    <a:pt x="456" y="69"/>
                  </a:lnTo>
                  <a:lnTo>
                    <a:pt x="423" y="80"/>
                  </a:lnTo>
                  <a:lnTo>
                    <a:pt x="304" y="23"/>
                  </a:lnTo>
                  <a:lnTo>
                    <a:pt x="250" y="46"/>
                  </a:lnTo>
                  <a:lnTo>
                    <a:pt x="184" y="23"/>
                  </a:lnTo>
                  <a:lnTo>
                    <a:pt x="174" y="0"/>
                  </a:lnTo>
                  <a:lnTo>
                    <a:pt x="43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11" y="137"/>
                  </a:lnTo>
                  <a:lnTo>
                    <a:pt x="32" y="171"/>
                  </a:lnTo>
                  <a:lnTo>
                    <a:pt x="76" y="365"/>
                  </a:lnTo>
                  <a:lnTo>
                    <a:pt x="43" y="399"/>
                  </a:lnTo>
                  <a:lnTo>
                    <a:pt x="76" y="433"/>
                  </a:lnTo>
                  <a:lnTo>
                    <a:pt x="87" y="638"/>
                  </a:lnTo>
                  <a:lnTo>
                    <a:pt x="98" y="638"/>
                  </a:lnTo>
                  <a:lnTo>
                    <a:pt x="477" y="593"/>
                  </a:lnTo>
                  <a:lnTo>
                    <a:pt x="477" y="559"/>
                  </a:lnTo>
                  <a:lnTo>
                    <a:pt x="358" y="490"/>
                  </a:lnTo>
                  <a:lnTo>
                    <a:pt x="347" y="376"/>
                  </a:lnTo>
                  <a:lnTo>
                    <a:pt x="391" y="319"/>
                  </a:lnTo>
                  <a:lnTo>
                    <a:pt x="380" y="274"/>
                  </a:lnTo>
                  <a:lnTo>
                    <a:pt x="380" y="251"/>
                  </a:lnTo>
                  <a:lnTo>
                    <a:pt x="401" y="24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D0F5FD58-2DFC-9F47-BD59-7D503FE0B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31" y="2282357"/>
              <a:ext cx="736594" cy="530866"/>
            </a:xfrm>
            <a:custGeom>
              <a:avLst/>
              <a:gdLst/>
              <a:ahLst/>
              <a:cxnLst>
                <a:cxn ang="0">
                  <a:pos x="22" y="46"/>
                </a:cxn>
                <a:cxn ang="0">
                  <a:pos x="0" y="57"/>
                </a:cxn>
                <a:cxn ang="0">
                  <a:pos x="11" y="137"/>
                </a:cxn>
                <a:cxn ang="0">
                  <a:pos x="11" y="171"/>
                </a:cxn>
                <a:cxn ang="0">
                  <a:pos x="65" y="319"/>
                </a:cxn>
                <a:cxn ang="0">
                  <a:pos x="76" y="353"/>
                </a:cxn>
                <a:cxn ang="0">
                  <a:pos x="87" y="365"/>
                </a:cxn>
                <a:cxn ang="0">
                  <a:pos x="402" y="342"/>
                </a:cxn>
                <a:cxn ang="0">
                  <a:pos x="423" y="353"/>
                </a:cxn>
                <a:cxn ang="0">
                  <a:pos x="456" y="285"/>
                </a:cxn>
                <a:cxn ang="0">
                  <a:pos x="445" y="251"/>
                </a:cxn>
                <a:cxn ang="0">
                  <a:pos x="499" y="217"/>
                </a:cxn>
                <a:cxn ang="0">
                  <a:pos x="499" y="160"/>
                </a:cxn>
                <a:cxn ang="0">
                  <a:pos x="489" y="148"/>
                </a:cxn>
                <a:cxn ang="0">
                  <a:pos x="467" y="125"/>
                </a:cxn>
                <a:cxn ang="0">
                  <a:pos x="423" y="91"/>
                </a:cxn>
                <a:cxn ang="0">
                  <a:pos x="402" y="0"/>
                </a:cxn>
                <a:cxn ang="0">
                  <a:pos x="22" y="46"/>
                </a:cxn>
                <a:cxn ang="0">
                  <a:pos x="22" y="46"/>
                </a:cxn>
              </a:cxnLst>
              <a:rect l="0" t="0" r="r" b="b"/>
              <a:pathLst>
                <a:path w="499" h="365">
                  <a:moveTo>
                    <a:pt x="22" y="46"/>
                  </a:moveTo>
                  <a:lnTo>
                    <a:pt x="0" y="57"/>
                  </a:lnTo>
                  <a:lnTo>
                    <a:pt x="11" y="137"/>
                  </a:lnTo>
                  <a:lnTo>
                    <a:pt x="11" y="171"/>
                  </a:lnTo>
                  <a:lnTo>
                    <a:pt x="65" y="319"/>
                  </a:lnTo>
                  <a:lnTo>
                    <a:pt x="76" y="353"/>
                  </a:lnTo>
                  <a:lnTo>
                    <a:pt x="87" y="365"/>
                  </a:lnTo>
                  <a:lnTo>
                    <a:pt x="402" y="342"/>
                  </a:lnTo>
                  <a:lnTo>
                    <a:pt x="423" y="353"/>
                  </a:lnTo>
                  <a:lnTo>
                    <a:pt x="456" y="285"/>
                  </a:lnTo>
                  <a:lnTo>
                    <a:pt x="445" y="251"/>
                  </a:lnTo>
                  <a:lnTo>
                    <a:pt x="499" y="217"/>
                  </a:lnTo>
                  <a:lnTo>
                    <a:pt x="499" y="160"/>
                  </a:lnTo>
                  <a:lnTo>
                    <a:pt x="489" y="148"/>
                  </a:lnTo>
                  <a:lnTo>
                    <a:pt x="467" y="125"/>
                  </a:lnTo>
                  <a:lnTo>
                    <a:pt x="423" y="91"/>
                  </a:lnTo>
                  <a:lnTo>
                    <a:pt x="402" y="0"/>
                  </a:lnTo>
                  <a:lnTo>
                    <a:pt x="22" y="46"/>
                  </a:lnTo>
                  <a:lnTo>
                    <a:pt x="22" y="46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E924CFCE-DB38-0E4F-9668-23DBB2E8D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3540" y="2780248"/>
              <a:ext cx="833222" cy="728703"/>
            </a:xfrm>
            <a:custGeom>
              <a:avLst/>
              <a:gdLst/>
              <a:ahLst/>
              <a:cxnLst>
                <a:cxn ang="0">
                  <a:pos x="326" y="45"/>
                </a:cxn>
                <a:cxn ang="0">
                  <a:pos x="336" y="23"/>
                </a:cxn>
                <a:cxn ang="0">
                  <a:pos x="315" y="0"/>
                </a:cxn>
                <a:cxn ang="0">
                  <a:pos x="0" y="23"/>
                </a:cxn>
                <a:cxn ang="0">
                  <a:pos x="33" y="91"/>
                </a:cxn>
                <a:cxn ang="0">
                  <a:pos x="108" y="205"/>
                </a:cxn>
                <a:cxn ang="0">
                  <a:pos x="119" y="410"/>
                </a:cxn>
                <a:cxn ang="0">
                  <a:pos x="119" y="467"/>
                </a:cxn>
                <a:cxn ang="0">
                  <a:pos x="499" y="433"/>
                </a:cxn>
                <a:cxn ang="0">
                  <a:pos x="488" y="490"/>
                </a:cxn>
                <a:cxn ang="0">
                  <a:pos x="532" y="501"/>
                </a:cxn>
                <a:cxn ang="0">
                  <a:pos x="553" y="421"/>
                </a:cxn>
                <a:cxn ang="0">
                  <a:pos x="564" y="376"/>
                </a:cxn>
                <a:cxn ang="0">
                  <a:pos x="564" y="353"/>
                </a:cxn>
                <a:cxn ang="0">
                  <a:pos x="543" y="353"/>
                </a:cxn>
                <a:cxn ang="0">
                  <a:pos x="532" y="330"/>
                </a:cxn>
                <a:cxn ang="0">
                  <a:pos x="521" y="307"/>
                </a:cxn>
                <a:cxn ang="0">
                  <a:pos x="467" y="250"/>
                </a:cxn>
                <a:cxn ang="0">
                  <a:pos x="467" y="205"/>
                </a:cxn>
                <a:cxn ang="0">
                  <a:pos x="456" y="148"/>
                </a:cxn>
                <a:cxn ang="0">
                  <a:pos x="423" y="159"/>
                </a:cxn>
                <a:cxn ang="0">
                  <a:pos x="347" y="80"/>
                </a:cxn>
                <a:cxn ang="0">
                  <a:pos x="326" y="45"/>
                </a:cxn>
              </a:cxnLst>
              <a:rect l="0" t="0" r="r" b="b"/>
              <a:pathLst>
                <a:path w="564" h="501">
                  <a:moveTo>
                    <a:pt x="326" y="45"/>
                  </a:moveTo>
                  <a:lnTo>
                    <a:pt x="336" y="23"/>
                  </a:lnTo>
                  <a:lnTo>
                    <a:pt x="315" y="0"/>
                  </a:lnTo>
                  <a:lnTo>
                    <a:pt x="0" y="23"/>
                  </a:lnTo>
                  <a:lnTo>
                    <a:pt x="33" y="91"/>
                  </a:lnTo>
                  <a:lnTo>
                    <a:pt x="108" y="205"/>
                  </a:lnTo>
                  <a:lnTo>
                    <a:pt x="119" y="410"/>
                  </a:lnTo>
                  <a:lnTo>
                    <a:pt x="119" y="467"/>
                  </a:lnTo>
                  <a:lnTo>
                    <a:pt x="499" y="433"/>
                  </a:lnTo>
                  <a:lnTo>
                    <a:pt x="488" y="490"/>
                  </a:lnTo>
                  <a:lnTo>
                    <a:pt x="532" y="501"/>
                  </a:lnTo>
                  <a:lnTo>
                    <a:pt x="553" y="421"/>
                  </a:lnTo>
                  <a:lnTo>
                    <a:pt x="564" y="376"/>
                  </a:lnTo>
                  <a:lnTo>
                    <a:pt x="564" y="353"/>
                  </a:lnTo>
                  <a:lnTo>
                    <a:pt x="543" y="353"/>
                  </a:lnTo>
                  <a:lnTo>
                    <a:pt x="532" y="330"/>
                  </a:lnTo>
                  <a:lnTo>
                    <a:pt x="521" y="307"/>
                  </a:lnTo>
                  <a:lnTo>
                    <a:pt x="467" y="250"/>
                  </a:lnTo>
                  <a:lnTo>
                    <a:pt x="467" y="205"/>
                  </a:lnTo>
                  <a:lnTo>
                    <a:pt x="456" y="148"/>
                  </a:lnTo>
                  <a:lnTo>
                    <a:pt x="423" y="159"/>
                  </a:lnTo>
                  <a:lnTo>
                    <a:pt x="347" y="80"/>
                  </a:lnTo>
                  <a:lnTo>
                    <a:pt x="326" y="45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81457F84-6DB8-0247-A707-8E99E3BA0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9373" y="3410033"/>
              <a:ext cx="609868" cy="611649"/>
            </a:xfrm>
            <a:custGeom>
              <a:avLst/>
              <a:gdLst/>
              <a:ahLst/>
              <a:cxnLst>
                <a:cxn ang="0">
                  <a:pos x="315" y="410"/>
                </a:cxn>
                <a:cxn ang="0">
                  <a:pos x="315" y="364"/>
                </a:cxn>
                <a:cxn ang="0">
                  <a:pos x="369" y="171"/>
                </a:cxn>
                <a:cxn ang="0">
                  <a:pos x="413" y="68"/>
                </a:cxn>
                <a:cxn ang="0">
                  <a:pos x="369" y="57"/>
                </a:cxn>
                <a:cxn ang="0">
                  <a:pos x="380" y="0"/>
                </a:cxn>
                <a:cxn ang="0">
                  <a:pos x="0" y="34"/>
                </a:cxn>
                <a:cxn ang="0">
                  <a:pos x="22" y="353"/>
                </a:cxn>
                <a:cxn ang="0">
                  <a:pos x="65" y="376"/>
                </a:cxn>
                <a:cxn ang="0">
                  <a:pos x="76" y="421"/>
                </a:cxn>
                <a:cxn ang="0">
                  <a:pos x="315" y="410"/>
                </a:cxn>
              </a:cxnLst>
              <a:rect l="0" t="0" r="r" b="b"/>
              <a:pathLst>
                <a:path w="413" h="421">
                  <a:moveTo>
                    <a:pt x="315" y="410"/>
                  </a:moveTo>
                  <a:lnTo>
                    <a:pt x="315" y="364"/>
                  </a:lnTo>
                  <a:lnTo>
                    <a:pt x="369" y="171"/>
                  </a:lnTo>
                  <a:lnTo>
                    <a:pt x="413" y="68"/>
                  </a:lnTo>
                  <a:lnTo>
                    <a:pt x="369" y="57"/>
                  </a:lnTo>
                  <a:lnTo>
                    <a:pt x="380" y="0"/>
                  </a:lnTo>
                  <a:lnTo>
                    <a:pt x="0" y="34"/>
                  </a:lnTo>
                  <a:lnTo>
                    <a:pt x="22" y="353"/>
                  </a:lnTo>
                  <a:lnTo>
                    <a:pt x="65" y="376"/>
                  </a:lnTo>
                  <a:lnTo>
                    <a:pt x="76" y="421"/>
                  </a:lnTo>
                  <a:lnTo>
                    <a:pt x="315" y="410"/>
                  </a:lnTo>
                </a:path>
              </a:pathLst>
            </a:custGeom>
            <a:solidFill>
              <a:srgbClr val="2842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91064CF4-A114-3A4E-90C1-8B1263A8A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5079" y="1412644"/>
              <a:ext cx="849063" cy="545703"/>
            </a:xfrm>
            <a:custGeom>
              <a:avLst/>
              <a:gdLst/>
              <a:ahLst/>
              <a:cxnLst>
                <a:cxn ang="0">
                  <a:pos x="575" y="376"/>
                </a:cxn>
                <a:cxn ang="0">
                  <a:pos x="0" y="365"/>
                </a:cxn>
                <a:cxn ang="0">
                  <a:pos x="11" y="0"/>
                </a:cxn>
                <a:cxn ang="0">
                  <a:pos x="499" y="23"/>
                </a:cxn>
                <a:cxn ang="0">
                  <a:pos x="499" y="35"/>
                </a:cxn>
                <a:cxn ang="0">
                  <a:pos x="521" y="149"/>
                </a:cxn>
                <a:cxn ang="0">
                  <a:pos x="532" y="183"/>
                </a:cxn>
                <a:cxn ang="0">
                  <a:pos x="575" y="376"/>
                </a:cxn>
              </a:cxnLst>
              <a:rect l="0" t="0" r="r" b="b"/>
              <a:pathLst>
                <a:path w="575" h="376">
                  <a:moveTo>
                    <a:pt x="575" y="376"/>
                  </a:moveTo>
                  <a:lnTo>
                    <a:pt x="0" y="365"/>
                  </a:lnTo>
                  <a:lnTo>
                    <a:pt x="11" y="0"/>
                  </a:lnTo>
                  <a:lnTo>
                    <a:pt x="499" y="23"/>
                  </a:lnTo>
                  <a:lnTo>
                    <a:pt x="499" y="35"/>
                  </a:lnTo>
                  <a:lnTo>
                    <a:pt x="521" y="149"/>
                  </a:lnTo>
                  <a:lnTo>
                    <a:pt x="532" y="183"/>
                  </a:lnTo>
                  <a:lnTo>
                    <a:pt x="575" y="376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A1E716EB-7D4E-0B4F-AF7C-7871FAF91D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832" y="1936140"/>
              <a:ext cx="871240" cy="547352"/>
            </a:xfrm>
            <a:custGeom>
              <a:avLst/>
              <a:gdLst/>
              <a:ahLst/>
              <a:cxnLst>
                <a:cxn ang="0">
                  <a:pos x="586" y="11"/>
                </a:cxn>
                <a:cxn ang="0">
                  <a:pos x="11" y="0"/>
                </a:cxn>
                <a:cxn ang="0">
                  <a:pos x="11" y="91"/>
                </a:cxn>
                <a:cxn ang="0">
                  <a:pos x="0" y="319"/>
                </a:cxn>
                <a:cxn ang="0">
                  <a:pos x="434" y="330"/>
                </a:cxn>
                <a:cxn ang="0">
                  <a:pos x="488" y="353"/>
                </a:cxn>
                <a:cxn ang="0">
                  <a:pos x="521" y="342"/>
                </a:cxn>
                <a:cxn ang="0">
                  <a:pos x="554" y="353"/>
                </a:cxn>
                <a:cxn ang="0">
                  <a:pos x="554" y="353"/>
                </a:cxn>
                <a:cxn ang="0">
                  <a:pos x="597" y="376"/>
                </a:cxn>
                <a:cxn ang="0">
                  <a:pos x="586" y="296"/>
                </a:cxn>
                <a:cxn ang="0">
                  <a:pos x="608" y="285"/>
                </a:cxn>
                <a:cxn ang="0">
                  <a:pos x="597" y="80"/>
                </a:cxn>
                <a:cxn ang="0">
                  <a:pos x="564" y="45"/>
                </a:cxn>
                <a:cxn ang="0">
                  <a:pos x="586" y="11"/>
                </a:cxn>
              </a:cxnLst>
              <a:rect l="0" t="0" r="r" b="b"/>
              <a:pathLst>
                <a:path w="608" h="376">
                  <a:moveTo>
                    <a:pt x="586" y="11"/>
                  </a:moveTo>
                  <a:lnTo>
                    <a:pt x="11" y="0"/>
                  </a:lnTo>
                  <a:lnTo>
                    <a:pt x="11" y="91"/>
                  </a:lnTo>
                  <a:lnTo>
                    <a:pt x="0" y="319"/>
                  </a:lnTo>
                  <a:lnTo>
                    <a:pt x="434" y="330"/>
                  </a:lnTo>
                  <a:lnTo>
                    <a:pt x="488" y="353"/>
                  </a:lnTo>
                  <a:lnTo>
                    <a:pt x="521" y="342"/>
                  </a:lnTo>
                  <a:lnTo>
                    <a:pt x="554" y="353"/>
                  </a:lnTo>
                  <a:lnTo>
                    <a:pt x="554" y="353"/>
                  </a:lnTo>
                  <a:lnTo>
                    <a:pt x="597" y="376"/>
                  </a:lnTo>
                  <a:lnTo>
                    <a:pt x="586" y="296"/>
                  </a:lnTo>
                  <a:lnTo>
                    <a:pt x="608" y="285"/>
                  </a:lnTo>
                  <a:lnTo>
                    <a:pt x="597" y="80"/>
                  </a:lnTo>
                  <a:lnTo>
                    <a:pt x="564" y="45"/>
                  </a:lnTo>
                  <a:lnTo>
                    <a:pt x="586" y="11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8A6D6DEC-6E32-024A-8052-12CBD8CCA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327" y="2397762"/>
              <a:ext cx="1042320" cy="514378"/>
            </a:xfrm>
            <a:custGeom>
              <a:avLst/>
              <a:gdLst/>
              <a:ahLst/>
              <a:cxnLst>
                <a:cxn ang="0">
                  <a:pos x="554" y="34"/>
                </a:cxn>
                <a:cxn ang="0">
                  <a:pos x="554" y="34"/>
                </a:cxn>
                <a:cxn ang="0">
                  <a:pos x="521" y="23"/>
                </a:cxn>
                <a:cxn ang="0">
                  <a:pos x="488" y="34"/>
                </a:cxn>
                <a:cxn ang="0">
                  <a:pos x="434" y="11"/>
                </a:cxn>
                <a:cxn ang="0">
                  <a:pos x="0" y="0"/>
                </a:cxn>
                <a:cxn ang="0">
                  <a:pos x="0" y="216"/>
                </a:cxn>
                <a:cxn ang="0">
                  <a:pos x="130" y="228"/>
                </a:cxn>
                <a:cxn ang="0">
                  <a:pos x="130" y="330"/>
                </a:cxn>
                <a:cxn ang="0">
                  <a:pos x="554" y="342"/>
                </a:cxn>
                <a:cxn ang="0">
                  <a:pos x="706" y="353"/>
                </a:cxn>
                <a:cxn ang="0">
                  <a:pos x="673" y="285"/>
                </a:cxn>
                <a:cxn ang="0">
                  <a:pos x="662" y="273"/>
                </a:cxn>
                <a:cxn ang="0">
                  <a:pos x="662" y="239"/>
                </a:cxn>
                <a:cxn ang="0">
                  <a:pos x="597" y="91"/>
                </a:cxn>
                <a:cxn ang="0">
                  <a:pos x="597" y="57"/>
                </a:cxn>
                <a:cxn ang="0">
                  <a:pos x="554" y="34"/>
                </a:cxn>
              </a:cxnLst>
              <a:rect l="0" t="0" r="r" b="b"/>
              <a:pathLst>
                <a:path w="706" h="353">
                  <a:moveTo>
                    <a:pt x="554" y="34"/>
                  </a:moveTo>
                  <a:lnTo>
                    <a:pt x="554" y="34"/>
                  </a:lnTo>
                  <a:lnTo>
                    <a:pt x="521" y="23"/>
                  </a:lnTo>
                  <a:lnTo>
                    <a:pt x="488" y="34"/>
                  </a:lnTo>
                  <a:lnTo>
                    <a:pt x="434" y="11"/>
                  </a:lnTo>
                  <a:lnTo>
                    <a:pt x="0" y="0"/>
                  </a:lnTo>
                  <a:lnTo>
                    <a:pt x="0" y="216"/>
                  </a:lnTo>
                  <a:lnTo>
                    <a:pt x="130" y="228"/>
                  </a:lnTo>
                  <a:lnTo>
                    <a:pt x="130" y="330"/>
                  </a:lnTo>
                  <a:lnTo>
                    <a:pt x="554" y="342"/>
                  </a:lnTo>
                  <a:lnTo>
                    <a:pt x="706" y="353"/>
                  </a:lnTo>
                  <a:lnTo>
                    <a:pt x="673" y="285"/>
                  </a:lnTo>
                  <a:lnTo>
                    <a:pt x="662" y="273"/>
                  </a:lnTo>
                  <a:lnTo>
                    <a:pt x="662" y="239"/>
                  </a:lnTo>
                  <a:lnTo>
                    <a:pt x="597" y="91"/>
                  </a:lnTo>
                  <a:lnTo>
                    <a:pt x="597" y="57"/>
                  </a:lnTo>
                  <a:lnTo>
                    <a:pt x="554" y="3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D9BD1257-1622-6B47-AA35-B6174DA00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000" y="2879168"/>
              <a:ext cx="977373" cy="496244"/>
            </a:xfrm>
            <a:custGeom>
              <a:avLst/>
              <a:gdLst/>
              <a:ahLst/>
              <a:cxnLst>
                <a:cxn ang="0">
                  <a:pos x="0" y="308"/>
                </a:cxn>
                <a:cxn ang="0">
                  <a:pos x="662" y="342"/>
                </a:cxn>
                <a:cxn ang="0">
                  <a:pos x="641" y="137"/>
                </a:cxn>
                <a:cxn ang="0">
                  <a:pos x="576" y="23"/>
                </a:cxn>
                <a:cxn ang="0">
                  <a:pos x="424" y="12"/>
                </a:cxn>
                <a:cxn ang="0">
                  <a:pos x="0" y="0"/>
                </a:cxn>
                <a:cxn ang="0">
                  <a:pos x="0" y="308"/>
                </a:cxn>
              </a:cxnLst>
              <a:rect l="0" t="0" r="r" b="b"/>
              <a:pathLst>
                <a:path w="662" h="342">
                  <a:moveTo>
                    <a:pt x="0" y="308"/>
                  </a:moveTo>
                  <a:lnTo>
                    <a:pt x="662" y="342"/>
                  </a:lnTo>
                  <a:lnTo>
                    <a:pt x="641" y="137"/>
                  </a:lnTo>
                  <a:lnTo>
                    <a:pt x="576" y="23"/>
                  </a:lnTo>
                  <a:lnTo>
                    <a:pt x="424" y="12"/>
                  </a:lnTo>
                  <a:lnTo>
                    <a:pt x="0" y="0"/>
                  </a:lnTo>
                  <a:lnTo>
                    <a:pt x="0" y="308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5E032EE0-F89D-4D46-822D-A3E355DF3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3760" y="1255247"/>
              <a:ext cx="1249834" cy="811135"/>
            </a:xfrm>
            <a:custGeom>
              <a:avLst/>
              <a:gdLst/>
              <a:ahLst/>
              <a:cxnLst>
                <a:cxn ang="0">
                  <a:pos x="0" y="137"/>
                </a:cxn>
                <a:cxn ang="0">
                  <a:pos x="65" y="307"/>
                </a:cxn>
                <a:cxn ang="0">
                  <a:pos x="87" y="307"/>
                </a:cxn>
                <a:cxn ang="0">
                  <a:pos x="65" y="433"/>
                </a:cxn>
                <a:cxn ang="0">
                  <a:pos x="98" y="433"/>
                </a:cxn>
                <a:cxn ang="0">
                  <a:pos x="174" y="558"/>
                </a:cxn>
                <a:cxn ang="0">
                  <a:pos x="304" y="558"/>
                </a:cxn>
                <a:cxn ang="0">
                  <a:pos x="304" y="524"/>
                </a:cxn>
                <a:cxn ang="0">
                  <a:pos x="836" y="558"/>
                </a:cxn>
                <a:cxn ang="0">
                  <a:pos x="836" y="467"/>
                </a:cxn>
                <a:cxn ang="0">
                  <a:pos x="847" y="102"/>
                </a:cxn>
                <a:cxn ang="0">
                  <a:pos x="695" y="91"/>
                </a:cxn>
                <a:cxn ang="0">
                  <a:pos x="673" y="91"/>
                </a:cxn>
                <a:cxn ang="0">
                  <a:pos x="651" y="91"/>
                </a:cxn>
                <a:cxn ang="0">
                  <a:pos x="304" y="45"/>
                </a:cxn>
                <a:cxn ang="0">
                  <a:pos x="22" y="0"/>
                </a:cxn>
                <a:cxn ang="0">
                  <a:pos x="0" y="137"/>
                </a:cxn>
              </a:cxnLst>
              <a:rect l="0" t="0" r="r" b="b"/>
              <a:pathLst>
                <a:path w="847" h="558">
                  <a:moveTo>
                    <a:pt x="0" y="137"/>
                  </a:moveTo>
                  <a:lnTo>
                    <a:pt x="65" y="307"/>
                  </a:lnTo>
                  <a:lnTo>
                    <a:pt x="87" y="307"/>
                  </a:lnTo>
                  <a:lnTo>
                    <a:pt x="65" y="433"/>
                  </a:lnTo>
                  <a:lnTo>
                    <a:pt x="98" y="433"/>
                  </a:lnTo>
                  <a:lnTo>
                    <a:pt x="174" y="558"/>
                  </a:lnTo>
                  <a:lnTo>
                    <a:pt x="304" y="558"/>
                  </a:lnTo>
                  <a:lnTo>
                    <a:pt x="304" y="524"/>
                  </a:lnTo>
                  <a:lnTo>
                    <a:pt x="836" y="558"/>
                  </a:lnTo>
                  <a:lnTo>
                    <a:pt x="836" y="467"/>
                  </a:lnTo>
                  <a:lnTo>
                    <a:pt x="847" y="102"/>
                  </a:lnTo>
                  <a:lnTo>
                    <a:pt x="695" y="91"/>
                  </a:lnTo>
                  <a:lnTo>
                    <a:pt x="673" y="91"/>
                  </a:lnTo>
                  <a:lnTo>
                    <a:pt x="651" y="91"/>
                  </a:lnTo>
                  <a:lnTo>
                    <a:pt x="304" y="45"/>
                  </a:lnTo>
                  <a:lnTo>
                    <a:pt x="22" y="0"/>
                  </a:lnTo>
                  <a:lnTo>
                    <a:pt x="0" y="137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486E171D-B5A2-D940-87EB-8D991F904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689" y="2016924"/>
              <a:ext cx="847479" cy="695730"/>
            </a:xfrm>
            <a:custGeom>
              <a:avLst/>
              <a:gdLst/>
              <a:ahLst/>
              <a:cxnLst>
                <a:cxn ang="0">
                  <a:pos x="564" y="262"/>
                </a:cxn>
                <a:cxn ang="0">
                  <a:pos x="564" y="478"/>
                </a:cxn>
                <a:cxn ang="0">
                  <a:pos x="152" y="456"/>
                </a:cxn>
                <a:cxn ang="0">
                  <a:pos x="0" y="444"/>
                </a:cxn>
                <a:cxn ang="0">
                  <a:pos x="11" y="330"/>
                </a:cxn>
                <a:cxn ang="0">
                  <a:pos x="43" y="34"/>
                </a:cxn>
                <a:cxn ang="0">
                  <a:pos x="43" y="0"/>
                </a:cxn>
                <a:cxn ang="0">
                  <a:pos x="575" y="34"/>
                </a:cxn>
                <a:cxn ang="0">
                  <a:pos x="564" y="262"/>
                </a:cxn>
              </a:cxnLst>
              <a:rect l="0" t="0" r="r" b="b"/>
              <a:pathLst>
                <a:path w="575" h="478">
                  <a:moveTo>
                    <a:pt x="564" y="262"/>
                  </a:moveTo>
                  <a:lnTo>
                    <a:pt x="564" y="478"/>
                  </a:lnTo>
                  <a:lnTo>
                    <a:pt x="152" y="456"/>
                  </a:lnTo>
                  <a:lnTo>
                    <a:pt x="0" y="444"/>
                  </a:lnTo>
                  <a:lnTo>
                    <a:pt x="11" y="330"/>
                  </a:lnTo>
                  <a:lnTo>
                    <a:pt x="43" y="34"/>
                  </a:lnTo>
                  <a:lnTo>
                    <a:pt x="43" y="0"/>
                  </a:lnTo>
                  <a:lnTo>
                    <a:pt x="575" y="34"/>
                  </a:lnTo>
                  <a:lnTo>
                    <a:pt x="564" y="262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6074F1A3-8DAF-4D4A-9430-1E284A2AD6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2052" y="3292978"/>
              <a:ext cx="831639" cy="944676"/>
            </a:xfrm>
            <a:custGeom>
              <a:avLst/>
              <a:gdLst/>
              <a:ahLst/>
              <a:cxnLst>
                <a:cxn ang="0">
                  <a:pos x="564" y="23"/>
                </a:cxn>
                <a:cxn ang="0">
                  <a:pos x="65" y="0"/>
                </a:cxn>
                <a:cxn ang="0">
                  <a:pos x="0" y="638"/>
                </a:cxn>
                <a:cxn ang="0">
                  <a:pos x="87" y="649"/>
                </a:cxn>
                <a:cxn ang="0">
                  <a:pos x="87" y="592"/>
                </a:cxn>
                <a:cxn ang="0">
                  <a:pos x="206" y="615"/>
                </a:cxn>
                <a:cxn ang="0">
                  <a:pos x="217" y="615"/>
                </a:cxn>
                <a:cxn ang="0">
                  <a:pos x="228" y="592"/>
                </a:cxn>
                <a:cxn ang="0">
                  <a:pos x="543" y="604"/>
                </a:cxn>
                <a:cxn ang="0">
                  <a:pos x="564" y="80"/>
                </a:cxn>
                <a:cxn ang="0">
                  <a:pos x="564" y="23"/>
                </a:cxn>
              </a:cxnLst>
              <a:rect l="0" t="0" r="r" b="b"/>
              <a:pathLst>
                <a:path w="564" h="649">
                  <a:moveTo>
                    <a:pt x="564" y="23"/>
                  </a:moveTo>
                  <a:lnTo>
                    <a:pt x="65" y="0"/>
                  </a:lnTo>
                  <a:lnTo>
                    <a:pt x="0" y="638"/>
                  </a:lnTo>
                  <a:lnTo>
                    <a:pt x="87" y="649"/>
                  </a:lnTo>
                  <a:lnTo>
                    <a:pt x="87" y="592"/>
                  </a:lnTo>
                  <a:lnTo>
                    <a:pt x="206" y="615"/>
                  </a:lnTo>
                  <a:lnTo>
                    <a:pt x="217" y="615"/>
                  </a:lnTo>
                  <a:lnTo>
                    <a:pt x="228" y="592"/>
                  </a:lnTo>
                  <a:lnTo>
                    <a:pt x="543" y="604"/>
                  </a:lnTo>
                  <a:lnTo>
                    <a:pt x="564" y="80"/>
                  </a:lnTo>
                  <a:lnTo>
                    <a:pt x="564" y="23"/>
                  </a:lnTo>
                </a:path>
              </a:pathLst>
            </a:custGeom>
            <a:solidFill>
              <a:srgbClr val="2842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4FD4105C-2B5C-E440-B5CF-CAD19DAE9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8723" y="1238761"/>
              <a:ext cx="703328" cy="1257920"/>
            </a:xfrm>
            <a:custGeom>
              <a:avLst/>
              <a:gdLst/>
              <a:ahLst/>
              <a:cxnLst>
                <a:cxn ang="0">
                  <a:pos x="184" y="11"/>
                </a:cxn>
                <a:cxn ang="0">
                  <a:pos x="173" y="148"/>
                </a:cxn>
                <a:cxn ang="0">
                  <a:pos x="238" y="318"/>
                </a:cxn>
                <a:cxn ang="0">
                  <a:pos x="260" y="318"/>
                </a:cxn>
                <a:cxn ang="0">
                  <a:pos x="238" y="432"/>
                </a:cxn>
                <a:cxn ang="0">
                  <a:pos x="260" y="432"/>
                </a:cxn>
                <a:cxn ang="0">
                  <a:pos x="271" y="432"/>
                </a:cxn>
                <a:cxn ang="0">
                  <a:pos x="347" y="569"/>
                </a:cxn>
                <a:cxn ang="0">
                  <a:pos x="477" y="569"/>
                </a:cxn>
                <a:cxn ang="0">
                  <a:pos x="445" y="865"/>
                </a:cxn>
                <a:cxn ang="0">
                  <a:pos x="217" y="831"/>
                </a:cxn>
                <a:cxn ang="0">
                  <a:pos x="0" y="774"/>
                </a:cxn>
                <a:cxn ang="0">
                  <a:pos x="10" y="615"/>
                </a:cxn>
                <a:cxn ang="0">
                  <a:pos x="43" y="569"/>
                </a:cxn>
                <a:cxn ang="0">
                  <a:pos x="21" y="523"/>
                </a:cxn>
                <a:cxn ang="0">
                  <a:pos x="108" y="387"/>
                </a:cxn>
                <a:cxn ang="0">
                  <a:pos x="75" y="353"/>
                </a:cxn>
                <a:cxn ang="0">
                  <a:pos x="130" y="0"/>
                </a:cxn>
                <a:cxn ang="0">
                  <a:pos x="184" y="11"/>
                </a:cxn>
              </a:cxnLst>
              <a:rect l="0" t="0" r="r" b="b"/>
              <a:pathLst>
                <a:path w="477" h="865">
                  <a:moveTo>
                    <a:pt x="184" y="11"/>
                  </a:moveTo>
                  <a:lnTo>
                    <a:pt x="173" y="148"/>
                  </a:lnTo>
                  <a:lnTo>
                    <a:pt x="238" y="318"/>
                  </a:lnTo>
                  <a:lnTo>
                    <a:pt x="260" y="318"/>
                  </a:lnTo>
                  <a:lnTo>
                    <a:pt x="238" y="432"/>
                  </a:lnTo>
                  <a:lnTo>
                    <a:pt x="260" y="432"/>
                  </a:lnTo>
                  <a:lnTo>
                    <a:pt x="271" y="432"/>
                  </a:lnTo>
                  <a:lnTo>
                    <a:pt x="347" y="569"/>
                  </a:lnTo>
                  <a:lnTo>
                    <a:pt x="477" y="569"/>
                  </a:lnTo>
                  <a:lnTo>
                    <a:pt x="445" y="865"/>
                  </a:lnTo>
                  <a:lnTo>
                    <a:pt x="217" y="831"/>
                  </a:lnTo>
                  <a:lnTo>
                    <a:pt x="0" y="774"/>
                  </a:lnTo>
                  <a:lnTo>
                    <a:pt x="10" y="615"/>
                  </a:lnTo>
                  <a:lnTo>
                    <a:pt x="43" y="569"/>
                  </a:lnTo>
                  <a:lnTo>
                    <a:pt x="21" y="523"/>
                  </a:lnTo>
                  <a:lnTo>
                    <a:pt x="108" y="387"/>
                  </a:lnTo>
                  <a:lnTo>
                    <a:pt x="75" y="353"/>
                  </a:lnTo>
                  <a:lnTo>
                    <a:pt x="130" y="0"/>
                  </a:lnTo>
                  <a:lnTo>
                    <a:pt x="184" y="11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F03B419D-2ACE-6E4F-A65F-AD3E3C177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2971" y="2447221"/>
              <a:ext cx="689072" cy="845757"/>
            </a:xfrm>
            <a:custGeom>
              <a:avLst/>
              <a:gdLst/>
              <a:ahLst/>
              <a:cxnLst>
                <a:cxn ang="0">
                  <a:pos x="326" y="34"/>
                </a:cxn>
                <a:cxn ang="0">
                  <a:pos x="315" y="148"/>
                </a:cxn>
                <a:cxn ang="0">
                  <a:pos x="467" y="160"/>
                </a:cxn>
                <a:cxn ang="0">
                  <a:pos x="445" y="330"/>
                </a:cxn>
                <a:cxn ang="0">
                  <a:pos x="423" y="581"/>
                </a:cxn>
                <a:cxn ang="0">
                  <a:pos x="0" y="558"/>
                </a:cxn>
                <a:cxn ang="0">
                  <a:pos x="98" y="0"/>
                </a:cxn>
                <a:cxn ang="0">
                  <a:pos x="326" y="34"/>
                </a:cxn>
              </a:cxnLst>
              <a:rect l="0" t="0" r="r" b="b"/>
              <a:pathLst>
                <a:path w="467" h="581">
                  <a:moveTo>
                    <a:pt x="326" y="34"/>
                  </a:moveTo>
                  <a:lnTo>
                    <a:pt x="315" y="148"/>
                  </a:lnTo>
                  <a:lnTo>
                    <a:pt x="467" y="160"/>
                  </a:lnTo>
                  <a:lnTo>
                    <a:pt x="445" y="330"/>
                  </a:lnTo>
                  <a:lnTo>
                    <a:pt x="423" y="581"/>
                  </a:lnTo>
                  <a:lnTo>
                    <a:pt x="0" y="558"/>
                  </a:lnTo>
                  <a:lnTo>
                    <a:pt x="98" y="0"/>
                  </a:lnTo>
                  <a:lnTo>
                    <a:pt x="326" y="3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F1ECD88E-3167-C747-8015-478E6DFF5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7830" y="3260006"/>
              <a:ext cx="761939" cy="961163"/>
            </a:xfrm>
            <a:custGeom>
              <a:avLst/>
              <a:gdLst/>
              <a:ahLst/>
              <a:cxnLst>
                <a:cxn ang="0">
                  <a:pos x="22" y="410"/>
                </a:cxn>
                <a:cxn ang="0">
                  <a:pos x="0" y="467"/>
                </a:cxn>
                <a:cxn ang="0">
                  <a:pos x="293" y="649"/>
                </a:cxn>
                <a:cxn ang="0">
                  <a:pos x="467" y="661"/>
                </a:cxn>
                <a:cxn ang="0">
                  <a:pos x="532" y="23"/>
                </a:cxn>
                <a:cxn ang="0">
                  <a:pos x="109" y="0"/>
                </a:cxn>
                <a:cxn ang="0">
                  <a:pos x="98" y="80"/>
                </a:cxn>
                <a:cxn ang="0">
                  <a:pos x="76" y="91"/>
                </a:cxn>
                <a:cxn ang="0">
                  <a:pos x="65" y="69"/>
                </a:cxn>
                <a:cxn ang="0">
                  <a:pos x="55" y="69"/>
                </a:cxn>
                <a:cxn ang="0">
                  <a:pos x="33" y="171"/>
                </a:cxn>
                <a:cxn ang="0">
                  <a:pos x="33" y="182"/>
                </a:cxn>
                <a:cxn ang="0">
                  <a:pos x="65" y="296"/>
                </a:cxn>
                <a:cxn ang="0">
                  <a:pos x="22" y="331"/>
                </a:cxn>
                <a:cxn ang="0">
                  <a:pos x="11" y="387"/>
                </a:cxn>
                <a:cxn ang="0">
                  <a:pos x="22" y="410"/>
                </a:cxn>
              </a:cxnLst>
              <a:rect l="0" t="0" r="r" b="b"/>
              <a:pathLst>
                <a:path w="532" h="661">
                  <a:moveTo>
                    <a:pt x="22" y="410"/>
                  </a:moveTo>
                  <a:lnTo>
                    <a:pt x="0" y="467"/>
                  </a:lnTo>
                  <a:lnTo>
                    <a:pt x="293" y="649"/>
                  </a:lnTo>
                  <a:lnTo>
                    <a:pt x="467" y="661"/>
                  </a:lnTo>
                  <a:lnTo>
                    <a:pt x="532" y="23"/>
                  </a:lnTo>
                  <a:lnTo>
                    <a:pt x="109" y="0"/>
                  </a:lnTo>
                  <a:lnTo>
                    <a:pt x="98" y="80"/>
                  </a:lnTo>
                  <a:lnTo>
                    <a:pt x="76" y="91"/>
                  </a:lnTo>
                  <a:lnTo>
                    <a:pt x="65" y="69"/>
                  </a:lnTo>
                  <a:lnTo>
                    <a:pt x="55" y="69"/>
                  </a:lnTo>
                  <a:lnTo>
                    <a:pt x="33" y="171"/>
                  </a:lnTo>
                  <a:lnTo>
                    <a:pt x="33" y="182"/>
                  </a:lnTo>
                  <a:lnTo>
                    <a:pt x="65" y="296"/>
                  </a:lnTo>
                  <a:lnTo>
                    <a:pt x="22" y="331"/>
                  </a:lnTo>
                  <a:lnTo>
                    <a:pt x="11" y="387"/>
                  </a:lnTo>
                  <a:lnTo>
                    <a:pt x="22" y="410"/>
                  </a:lnTo>
                </a:path>
              </a:pathLst>
            </a:custGeom>
            <a:solidFill>
              <a:srgbClr val="2842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1236781E-01A4-7F4C-ABE0-28E3BF833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1926" y="1113464"/>
              <a:ext cx="815798" cy="646271"/>
            </a:xfrm>
            <a:custGeom>
              <a:avLst/>
              <a:gdLst/>
              <a:ahLst/>
              <a:cxnLst>
                <a:cxn ang="0">
                  <a:pos x="314" y="398"/>
                </a:cxn>
                <a:cxn ang="0">
                  <a:pos x="130" y="410"/>
                </a:cxn>
                <a:cxn ang="0">
                  <a:pos x="86" y="387"/>
                </a:cxn>
                <a:cxn ang="0">
                  <a:pos x="86" y="341"/>
                </a:cxn>
                <a:cxn ang="0">
                  <a:pos x="11" y="307"/>
                </a:cxn>
                <a:cxn ang="0">
                  <a:pos x="11" y="296"/>
                </a:cxn>
                <a:cxn ang="0">
                  <a:pos x="11" y="182"/>
                </a:cxn>
                <a:cxn ang="0">
                  <a:pos x="11" y="170"/>
                </a:cxn>
                <a:cxn ang="0">
                  <a:pos x="11" y="148"/>
                </a:cxn>
                <a:cxn ang="0">
                  <a:pos x="11" y="114"/>
                </a:cxn>
                <a:cxn ang="0">
                  <a:pos x="0" y="79"/>
                </a:cxn>
                <a:cxn ang="0">
                  <a:pos x="32" y="34"/>
                </a:cxn>
                <a:cxn ang="0">
                  <a:pos x="97" y="102"/>
                </a:cxn>
                <a:cxn ang="0">
                  <a:pos x="130" y="57"/>
                </a:cxn>
                <a:cxn ang="0">
                  <a:pos x="130" y="34"/>
                </a:cxn>
                <a:cxn ang="0">
                  <a:pos x="130" y="11"/>
                </a:cxn>
                <a:cxn ang="0">
                  <a:pos x="130" y="0"/>
                </a:cxn>
                <a:cxn ang="0">
                  <a:pos x="553" y="91"/>
                </a:cxn>
                <a:cxn ang="0">
                  <a:pos x="510" y="444"/>
                </a:cxn>
                <a:cxn ang="0">
                  <a:pos x="314" y="398"/>
                </a:cxn>
              </a:cxnLst>
              <a:rect l="0" t="0" r="r" b="b"/>
              <a:pathLst>
                <a:path w="553" h="444">
                  <a:moveTo>
                    <a:pt x="314" y="398"/>
                  </a:moveTo>
                  <a:lnTo>
                    <a:pt x="130" y="410"/>
                  </a:lnTo>
                  <a:lnTo>
                    <a:pt x="86" y="387"/>
                  </a:lnTo>
                  <a:lnTo>
                    <a:pt x="86" y="341"/>
                  </a:lnTo>
                  <a:lnTo>
                    <a:pt x="11" y="307"/>
                  </a:lnTo>
                  <a:lnTo>
                    <a:pt x="11" y="296"/>
                  </a:lnTo>
                  <a:lnTo>
                    <a:pt x="11" y="182"/>
                  </a:lnTo>
                  <a:lnTo>
                    <a:pt x="11" y="170"/>
                  </a:lnTo>
                  <a:lnTo>
                    <a:pt x="11" y="148"/>
                  </a:lnTo>
                  <a:lnTo>
                    <a:pt x="11" y="114"/>
                  </a:lnTo>
                  <a:lnTo>
                    <a:pt x="0" y="79"/>
                  </a:lnTo>
                  <a:lnTo>
                    <a:pt x="32" y="34"/>
                  </a:lnTo>
                  <a:lnTo>
                    <a:pt x="97" y="102"/>
                  </a:lnTo>
                  <a:lnTo>
                    <a:pt x="130" y="57"/>
                  </a:lnTo>
                  <a:lnTo>
                    <a:pt x="130" y="34"/>
                  </a:lnTo>
                  <a:lnTo>
                    <a:pt x="130" y="11"/>
                  </a:lnTo>
                  <a:lnTo>
                    <a:pt x="130" y="0"/>
                  </a:lnTo>
                  <a:lnTo>
                    <a:pt x="553" y="91"/>
                  </a:lnTo>
                  <a:lnTo>
                    <a:pt x="510" y="444"/>
                  </a:lnTo>
                  <a:lnTo>
                    <a:pt x="314" y="398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0" name="Freeform 53">
              <a:extLst>
                <a:ext uri="{FF2B5EF4-FFF2-40B4-BE49-F238E27FC236}">
                  <a16:creationId xmlns:a16="http://schemas.microsoft.com/office/drawing/2014/main" id="{25D2FBE3-0424-DB46-99B0-44E7916DB6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3918" y="1553654"/>
              <a:ext cx="993214" cy="811135"/>
            </a:xfrm>
            <a:custGeom>
              <a:avLst/>
              <a:gdLst/>
              <a:ahLst/>
              <a:cxnLst>
                <a:cxn ang="0">
                  <a:pos x="0" y="376"/>
                </a:cxn>
                <a:cxn ang="0">
                  <a:pos x="11" y="353"/>
                </a:cxn>
                <a:cxn ang="0">
                  <a:pos x="130" y="34"/>
                </a:cxn>
                <a:cxn ang="0">
                  <a:pos x="141" y="34"/>
                </a:cxn>
                <a:cxn ang="0">
                  <a:pos x="141" y="0"/>
                </a:cxn>
                <a:cxn ang="0">
                  <a:pos x="217" y="34"/>
                </a:cxn>
                <a:cxn ang="0">
                  <a:pos x="217" y="80"/>
                </a:cxn>
                <a:cxn ang="0">
                  <a:pos x="261" y="102"/>
                </a:cxn>
                <a:cxn ang="0">
                  <a:pos x="445" y="91"/>
                </a:cxn>
                <a:cxn ang="0">
                  <a:pos x="640" y="137"/>
                </a:cxn>
                <a:cxn ang="0">
                  <a:pos x="673" y="171"/>
                </a:cxn>
                <a:cxn ang="0">
                  <a:pos x="586" y="307"/>
                </a:cxn>
                <a:cxn ang="0">
                  <a:pos x="608" y="353"/>
                </a:cxn>
                <a:cxn ang="0">
                  <a:pos x="575" y="399"/>
                </a:cxn>
                <a:cxn ang="0">
                  <a:pos x="565" y="558"/>
                </a:cxn>
                <a:cxn ang="0">
                  <a:pos x="337" y="524"/>
                </a:cxn>
                <a:cxn ang="0">
                  <a:pos x="11" y="456"/>
                </a:cxn>
                <a:cxn ang="0">
                  <a:pos x="0" y="376"/>
                </a:cxn>
              </a:cxnLst>
              <a:rect l="0" t="0" r="r" b="b"/>
              <a:pathLst>
                <a:path w="673" h="558">
                  <a:moveTo>
                    <a:pt x="0" y="376"/>
                  </a:moveTo>
                  <a:lnTo>
                    <a:pt x="11" y="353"/>
                  </a:lnTo>
                  <a:lnTo>
                    <a:pt x="130" y="34"/>
                  </a:lnTo>
                  <a:lnTo>
                    <a:pt x="141" y="34"/>
                  </a:lnTo>
                  <a:lnTo>
                    <a:pt x="141" y="0"/>
                  </a:lnTo>
                  <a:lnTo>
                    <a:pt x="217" y="34"/>
                  </a:lnTo>
                  <a:lnTo>
                    <a:pt x="217" y="80"/>
                  </a:lnTo>
                  <a:lnTo>
                    <a:pt x="261" y="102"/>
                  </a:lnTo>
                  <a:lnTo>
                    <a:pt x="445" y="91"/>
                  </a:lnTo>
                  <a:lnTo>
                    <a:pt x="640" y="137"/>
                  </a:lnTo>
                  <a:lnTo>
                    <a:pt x="673" y="171"/>
                  </a:lnTo>
                  <a:lnTo>
                    <a:pt x="586" y="307"/>
                  </a:lnTo>
                  <a:lnTo>
                    <a:pt x="608" y="353"/>
                  </a:lnTo>
                  <a:lnTo>
                    <a:pt x="575" y="399"/>
                  </a:lnTo>
                  <a:lnTo>
                    <a:pt x="565" y="558"/>
                  </a:lnTo>
                  <a:lnTo>
                    <a:pt x="337" y="524"/>
                  </a:lnTo>
                  <a:lnTo>
                    <a:pt x="11" y="456"/>
                  </a:lnTo>
                  <a:lnTo>
                    <a:pt x="0" y="376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1" name="Freeform 54">
              <a:extLst>
                <a:ext uri="{FF2B5EF4-FFF2-40B4-BE49-F238E27FC236}">
                  <a16:creationId xmlns:a16="http://schemas.microsoft.com/office/drawing/2014/main" id="{BBC43637-7449-4947-BF73-41CA9677D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608" y="2326871"/>
              <a:ext cx="757187" cy="1147460"/>
            </a:xfrm>
            <a:custGeom>
              <a:avLst/>
              <a:gdLst/>
              <a:ahLst/>
              <a:cxnLst>
                <a:cxn ang="0">
                  <a:pos x="304" y="34"/>
                </a:cxn>
                <a:cxn ang="0">
                  <a:pos x="521" y="91"/>
                </a:cxn>
                <a:cxn ang="0">
                  <a:pos x="423" y="649"/>
                </a:cxn>
                <a:cxn ang="0">
                  <a:pos x="412" y="729"/>
                </a:cxn>
                <a:cxn ang="0">
                  <a:pos x="390" y="740"/>
                </a:cxn>
                <a:cxn ang="0">
                  <a:pos x="379" y="718"/>
                </a:cxn>
                <a:cxn ang="0">
                  <a:pos x="369" y="718"/>
                </a:cxn>
                <a:cxn ang="0">
                  <a:pos x="347" y="820"/>
                </a:cxn>
                <a:cxn ang="0">
                  <a:pos x="0" y="330"/>
                </a:cxn>
                <a:cxn ang="0">
                  <a:pos x="76" y="0"/>
                </a:cxn>
                <a:cxn ang="0">
                  <a:pos x="304" y="34"/>
                </a:cxn>
              </a:cxnLst>
              <a:rect l="0" t="0" r="r" b="b"/>
              <a:pathLst>
                <a:path w="521" h="820">
                  <a:moveTo>
                    <a:pt x="304" y="34"/>
                  </a:moveTo>
                  <a:lnTo>
                    <a:pt x="521" y="91"/>
                  </a:lnTo>
                  <a:lnTo>
                    <a:pt x="423" y="649"/>
                  </a:lnTo>
                  <a:lnTo>
                    <a:pt x="412" y="729"/>
                  </a:lnTo>
                  <a:lnTo>
                    <a:pt x="390" y="740"/>
                  </a:lnTo>
                  <a:lnTo>
                    <a:pt x="379" y="718"/>
                  </a:lnTo>
                  <a:lnTo>
                    <a:pt x="369" y="718"/>
                  </a:lnTo>
                  <a:lnTo>
                    <a:pt x="347" y="820"/>
                  </a:lnTo>
                  <a:lnTo>
                    <a:pt x="0" y="330"/>
                  </a:lnTo>
                  <a:lnTo>
                    <a:pt x="76" y="0"/>
                  </a:lnTo>
                  <a:lnTo>
                    <a:pt x="304" y="34"/>
                  </a:lnTo>
                </a:path>
              </a:pathLst>
            </a:custGeom>
            <a:solidFill>
              <a:srgbClr val="2842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2" name="Freeform 55">
              <a:extLst>
                <a:ext uri="{FF2B5EF4-FFF2-40B4-BE49-F238E27FC236}">
                  <a16:creationId xmlns:a16="http://schemas.microsoft.com/office/drawing/2014/main" id="{F455DF77-D2E9-2B40-8161-990E3A3D0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2236" y="2223005"/>
              <a:ext cx="1009055" cy="1722838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380" y="69"/>
                </a:cxn>
                <a:cxn ang="0">
                  <a:pos x="304" y="399"/>
                </a:cxn>
                <a:cxn ang="0">
                  <a:pos x="662" y="889"/>
                </a:cxn>
                <a:cxn ang="0">
                  <a:pos x="651" y="900"/>
                </a:cxn>
                <a:cxn ang="0">
                  <a:pos x="684" y="1014"/>
                </a:cxn>
                <a:cxn ang="0">
                  <a:pos x="651" y="1048"/>
                </a:cxn>
                <a:cxn ang="0">
                  <a:pos x="630" y="1105"/>
                </a:cxn>
                <a:cxn ang="0">
                  <a:pos x="651" y="1139"/>
                </a:cxn>
                <a:cxn ang="0">
                  <a:pos x="619" y="1185"/>
                </a:cxn>
                <a:cxn ang="0">
                  <a:pos x="597" y="1173"/>
                </a:cxn>
                <a:cxn ang="0">
                  <a:pos x="608" y="1162"/>
                </a:cxn>
                <a:cxn ang="0">
                  <a:pos x="402" y="1139"/>
                </a:cxn>
                <a:cxn ang="0">
                  <a:pos x="402" y="1116"/>
                </a:cxn>
                <a:cxn ang="0">
                  <a:pos x="391" y="1071"/>
                </a:cxn>
                <a:cxn ang="0">
                  <a:pos x="391" y="1048"/>
                </a:cxn>
                <a:cxn ang="0">
                  <a:pos x="304" y="946"/>
                </a:cxn>
                <a:cxn ang="0">
                  <a:pos x="152" y="843"/>
                </a:cxn>
                <a:cxn ang="0">
                  <a:pos x="163" y="798"/>
                </a:cxn>
                <a:cxn ang="0">
                  <a:pos x="65" y="615"/>
                </a:cxn>
                <a:cxn ang="0">
                  <a:pos x="109" y="593"/>
                </a:cxn>
                <a:cxn ang="0">
                  <a:pos x="98" y="570"/>
                </a:cxn>
                <a:cxn ang="0">
                  <a:pos x="54" y="558"/>
                </a:cxn>
                <a:cxn ang="0">
                  <a:pos x="65" y="479"/>
                </a:cxn>
                <a:cxn ang="0">
                  <a:pos x="109" y="501"/>
                </a:cxn>
                <a:cxn ang="0">
                  <a:pos x="87" y="433"/>
                </a:cxn>
                <a:cxn ang="0">
                  <a:pos x="65" y="456"/>
                </a:cxn>
                <a:cxn ang="0">
                  <a:pos x="43" y="433"/>
                </a:cxn>
                <a:cxn ang="0">
                  <a:pos x="22" y="353"/>
                </a:cxn>
                <a:cxn ang="0">
                  <a:pos x="11" y="285"/>
                </a:cxn>
                <a:cxn ang="0">
                  <a:pos x="33" y="228"/>
                </a:cxn>
                <a:cxn ang="0">
                  <a:pos x="0" y="160"/>
                </a:cxn>
                <a:cxn ang="0">
                  <a:pos x="0" y="148"/>
                </a:cxn>
                <a:cxn ang="0">
                  <a:pos x="54" y="0"/>
                </a:cxn>
              </a:cxnLst>
              <a:rect l="0" t="0" r="r" b="b"/>
              <a:pathLst>
                <a:path w="684" h="1185">
                  <a:moveTo>
                    <a:pt x="54" y="0"/>
                  </a:moveTo>
                  <a:lnTo>
                    <a:pt x="380" y="69"/>
                  </a:lnTo>
                  <a:lnTo>
                    <a:pt x="304" y="399"/>
                  </a:lnTo>
                  <a:lnTo>
                    <a:pt x="662" y="889"/>
                  </a:lnTo>
                  <a:lnTo>
                    <a:pt x="651" y="900"/>
                  </a:lnTo>
                  <a:lnTo>
                    <a:pt x="684" y="1014"/>
                  </a:lnTo>
                  <a:lnTo>
                    <a:pt x="651" y="1048"/>
                  </a:lnTo>
                  <a:lnTo>
                    <a:pt x="630" y="1105"/>
                  </a:lnTo>
                  <a:lnTo>
                    <a:pt x="651" y="1139"/>
                  </a:lnTo>
                  <a:lnTo>
                    <a:pt x="619" y="1185"/>
                  </a:lnTo>
                  <a:lnTo>
                    <a:pt x="597" y="1173"/>
                  </a:lnTo>
                  <a:lnTo>
                    <a:pt x="608" y="1162"/>
                  </a:lnTo>
                  <a:lnTo>
                    <a:pt x="402" y="1139"/>
                  </a:lnTo>
                  <a:lnTo>
                    <a:pt x="402" y="1116"/>
                  </a:lnTo>
                  <a:lnTo>
                    <a:pt x="391" y="1071"/>
                  </a:lnTo>
                  <a:lnTo>
                    <a:pt x="391" y="1048"/>
                  </a:lnTo>
                  <a:lnTo>
                    <a:pt x="304" y="946"/>
                  </a:lnTo>
                  <a:lnTo>
                    <a:pt x="152" y="843"/>
                  </a:lnTo>
                  <a:lnTo>
                    <a:pt x="163" y="798"/>
                  </a:lnTo>
                  <a:lnTo>
                    <a:pt x="65" y="615"/>
                  </a:lnTo>
                  <a:lnTo>
                    <a:pt x="109" y="593"/>
                  </a:lnTo>
                  <a:lnTo>
                    <a:pt x="98" y="570"/>
                  </a:lnTo>
                  <a:lnTo>
                    <a:pt x="54" y="558"/>
                  </a:lnTo>
                  <a:lnTo>
                    <a:pt x="65" y="479"/>
                  </a:lnTo>
                  <a:lnTo>
                    <a:pt x="109" y="501"/>
                  </a:lnTo>
                  <a:lnTo>
                    <a:pt x="87" y="433"/>
                  </a:lnTo>
                  <a:lnTo>
                    <a:pt x="65" y="456"/>
                  </a:lnTo>
                  <a:lnTo>
                    <a:pt x="43" y="433"/>
                  </a:lnTo>
                  <a:lnTo>
                    <a:pt x="22" y="353"/>
                  </a:lnTo>
                  <a:lnTo>
                    <a:pt x="11" y="285"/>
                  </a:lnTo>
                  <a:lnTo>
                    <a:pt x="33" y="228"/>
                  </a:lnTo>
                  <a:lnTo>
                    <a:pt x="0" y="160"/>
                  </a:lnTo>
                  <a:lnTo>
                    <a:pt x="0" y="148"/>
                  </a:lnTo>
                  <a:lnTo>
                    <a:pt x="54" y="0"/>
                  </a:lnTo>
                </a:path>
              </a:pathLst>
            </a:custGeom>
            <a:solidFill>
              <a:srgbClr val="2842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3" name="Freeform 67">
              <a:extLst>
                <a:ext uri="{FF2B5EF4-FFF2-40B4-BE49-F238E27FC236}">
                  <a16:creationId xmlns:a16="http://schemas.microsoft.com/office/drawing/2014/main" id="{636D0D4B-5AC9-E64A-9E69-B9CBE8C09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690" y="3325951"/>
              <a:ext cx="1137364" cy="595162"/>
            </a:xfrm>
            <a:custGeom>
              <a:avLst/>
              <a:gdLst/>
              <a:ahLst/>
              <a:cxnLst>
                <a:cxn ang="0">
                  <a:pos x="749" y="34"/>
                </a:cxn>
                <a:cxn ang="0">
                  <a:pos x="749" y="91"/>
                </a:cxn>
                <a:cxn ang="0">
                  <a:pos x="771" y="410"/>
                </a:cxn>
                <a:cxn ang="0">
                  <a:pos x="717" y="398"/>
                </a:cxn>
                <a:cxn ang="0">
                  <a:pos x="532" y="398"/>
                </a:cxn>
                <a:cxn ang="0">
                  <a:pos x="261" y="319"/>
                </a:cxn>
                <a:cxn ang="0">
                  <a:pos x="250" y="80"/>
                </a:cxn>
                <a:cxn ang="0">
                  <a:pos x="0" y="57"/>
                </a:cxn>
                <a:cxn ang="0">
                  <a:pos x="0" y="0"/>
                </a:cxn>
                <a:cxn ang="0">
                  <a:pos x="87" y="11"/>
                </a:cxn>
                <a:cxn ang="0">
                  <a:pos x="749" y="34"/>
                </a:cxn>
              </a:cxnLst>
              <a:rect l="0" t="0" r="r" b="b"/>
              <a:pathLst>
                <a:path w="771" h="410">
                  <a:moveTo>
                    <a:pt x="749" y="34"/>
                  </a:moveTo>
                  <a:lnTo>
                    <a:pt x="749" y="91"/>
                  </a:lnTo>
                  <a:lnTo>
                    <a:pt x="771" y="410"/>
                  </a:lnTo>
                  <a:lnTo>
                    <a:pt x="717" y="398"/>
                  </a:lnTo>
                  <a:lnTo>
                    <a:pt x="532" y="398"/>
                  </a:lnTo>
                  <a:lnTo>
                    <a:pt x="261" y="319"/>
                  </a:lnTo>
                  <a:lnTo>
                    <a:pt x="250" y="80"/>
                  </a:lnTo>
                  <a:lnTo>
                    <a:pt x="0" y="57"/>
                  </a:lnTo>
                  <a:lnTo>
                    <a:pt x="0" y="0"/>
                  </a:lnTo>
                  <a:lnTo>
                    <a:pt x="87" y="11"/>
                  </a:lnTo>
                  <a:lnTo>
                    <a:pt x="749" y="34"/>
                  </a:lnTo>
                </a:path>
              </a:pathLst>
            </a:custGeom>
            <a:solidFill>
              <a:srgbClr val="2842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4" name="Text Box 85">
              <a:extLst>
                <a:ext uri="{FF2B5EF4-FFF2-40B4-BE49-F238E27FC236}">
                  <a16:creationId xmlns:a16="http://schemas.microsoft.com/office/drawing/2014/main" id="{347DD690-2D8E-C44B-9C92-C7E9B238F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3813" y="3633946"/>
              <a:ext cx="380254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AZ - 7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593457-341F-1B48-8FB4-B0C0E28483DE}"/>
                </a:ext>
              </a:extLst>
            </p:cNvPr>
            <p:cNvSpPr/>
            <p:nvPr/>
          </p:nvSpPr>
          <p:spPr>
            <a:xfrm>
              <a:off x="4239506" y="2738020"/>
              <a:ext cx="171041" cy="1761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6" name="Freeform 69">
              <a:extLst>
                <a:ext uri="{FF2B5EF4-FFF2-40B4-BE49-F238E27FC236}">
                  <a16:creationId xmlns:a16="http://schemas.microsoft.com/office/drawing/2014/main" id="{90D3D24A-B608-DC4E-994E-9FF438956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9024" y="5130795"/>
              <a:ext cx="387921" cy="159919"/>
            </a:xfrm>
            <a:custGeom>
              <a:avLst/>
              <a:gdLst/>
              <a:ahLst/>
              <a:cxnLst>
                <a:cxn ang="0">
                  <a:pos x="71" y="28"/>
                </a:cxn>
                <a:cxn ang="0">
                  <a:pos x="189" y="36"/>
                </a:cxn>
                <a:cxn ang="0">
                  <a:pos x="237" y="52"/>
                </a:cxn>
                <a:cxn ang="0">
                  <a:pos x="663" y="20"/>
                </a:cxn>
                <a:cxn ang="0">
                  <a:pos x="765" y="28"/>
                </a:cxn>
                <a:cxn ang="0">
                  <a:pos x="718" y="194"/>
                </a:cxn>
                <a:cxn ang="0">
                  <a:pos x="694" y="312"/>
                </a:cxn>
                <a:cxn ang="0">
                  <a:pos x="647" y="336"/>
                </a:cxn>
                <a:cxn ang="0">
                  <a:pos x="47" y="312"/>
                </a:cxn>
                <a:cxn ang="0">
                  <a:pos x="0" y="249"/>
                </a:cxn>
                <a:cxn ang="0">
                  <a:pos x="31" y="162"/>
                </a:cxn>
                <a:cxn ang="0">
                  <a:pos x="71" y="28"/>
                </a:cxn>
              </a:cxnLst>
              <a:rect l="0" t="0" r="r" b="b"/>
              <a:pathLst>
                <a:path w="869" h="375">
                  <a:moveTo>
                    <a:pt x="71" y="28"/>
                  </a:moveTo>
                  <a:cubicBezTo>
                    <a:pt x="110" y="31"/>
                    <a:pt x="150" y="30"/>
                    <a:pt x="189" y="36"/>
                  </a:cubicBezTo>
                  <a:cubicBezTo>
                    <a:pt x="206" y="38"/>
                    <a:pt x="237" y="52"/>
                    <a:pt x="237" y="52"/>
                  </a:cubicBezTo>
                  <a:cubicBezTo>
                    <a:pt x="869" y="39"/>
                    <a:pt x="472" y="84"/>
                    <a:pt x="663" y="20"/>
                  </a:cubicBezTo>
                  <a:cubicBezTo>
                    <a:pt x="697" y="23"/>
                    <a:pt x="745" y="0"/>
                    <a:pt x="765" y="28"/>
                  </a:cubicBezTo>
                  <a:cubicBezTo>
                    <a:pt x="808" y="89"/>
                    <a:pt x="765" y="163"/>
                    <a:pt x="718" y="194"/>
                  </a:cubicBezTo>
                  <a:cubicBezTo>
                    <a:pt x="674" y="257"/>
                    <a:pt x="737" y="159"/>
                    <a:pt x="694" y="312"/>
                  </a:cubicBezTo>
                  <a:cubicBezTo>
                    <a:pt x="691" y="324"/>
                    <a:pt x="656" y="333"/>
                    <a:pt x="647" y="336"/>
                  </a:cubicBezTo>
                  <a:cubicBezTo>
                    <a:pt x="447" y="333"/>
                    <a:pt x="237" y="375"/>
                    <a:pt x="47" y="312"/>
                  </a:cubicBezTo>
                  <a:cubicBezTo>
                    <a:pt x="29" y="285"/>
                    <a:pt x="10" y="279"/>
                    <a:pt x="0" y="249"/>
                  </a:cubicBezTo>
                  <a:cubicBezTo>
                    <a:pt x="7" y="213"/>
                    <a:pt x="12" y="192"/>
                    <a:pt x="31" y="162"/>
                  </a:cubicBezTo>
                  <a:cubicBezTo>
                    <a:pt x="40" y="50"/>
                    <a:pt x="19" y="92"/>
                    <a:pt x="71" y="28"/>
                  </a:cubicBezTo>
                  <a:close/>
                </a:path>
              </a:pathLst>
            </a:custGeom>
            <a:solidFill>
              <a:srgbClr val="0E86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245A5427-491C-B94F-8ACC-2031B9C2CFD3}"/>
                </a:ext>
              </a:extLst>
            </p:cNvPr>
            <p:cNvSpPr/>
            <p:nvPr/>
          </p:nvSpPr>
          <p:spPr bwMode="auto">
            <a:xfrm>
              <a:off x="7477273" y="2527887"/>
              <a:ext cx="123558" cy="238141"/>
            </a:xfrm>
            <a:custGeom>
              <a:avLst/>
              <a:gdLst>
                <a:gd name="connsiteX0" fmla="*/ 119062 w 123825"/>
                <a:gd name="connsiteY0" fmla="*/ 97632 h 221457"/>
                <a:gd name="connsiteX1" fmla="*/ 123825 w 123825"/>
                <a:gd name="connsiteY1" fmla="*/ 195263 h 221457"/>
                <a:gd name="connsiteX2" fmla="*/ 66675 w 123825"/>
                <a:gd name="connsiteY2" fmla="*/ 221457 h 221457"/>
                <a:gd name="connsiteX3" fmla="*/ 0 w 123825"/>
                <a:gd name="connsiteY3" fmla="*/ 4763 h 221457"/>
                <a:gd name="connsiteX4" fmla="*/ 19050 w 123825"/>
                <a:gd name="connsiteY4" fmla="*/ 0 h 221457"/>
                <a:gd name="connsiteX5" fmla="*/ 45244 w 123825"/>
                <a:gd name="connsiteY5" fmla="*/ 66675 h 221457"/>
                <a:gd name="connsiteX6" fmla="*/ 64294 w 123825"/>
                <a:gd name="connsiteY6" fmla="*/ 66675 h 221457"/>
                <a:gd name="connsiteX7" fmla="*/ 119062 w 123825"/>
                <a:gd name="connsiteY7" fmla="*/ 97632 h 22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825" h="221457">
                  <a:moveTo>
                    <a:pt x="119062" y="97632"/>
                  </a:moveTo>
                  <a:lnTo>
                    <a:pt x="123825" y="195263"/>
                  </a:lnTo>
                  <a:lnTo>
                    <a:pt x="66675" y="221457"/>
                  </a:lnTo>
                  <a:lnTo>
                    <a:pt x="0" y="4763"/>
                  </a:lnTo>
                  <a:lnTo>
                    <a:pt x="19050" y="0"/>
                  </a:lnTo>
                  <a:lnTo>
                    <a:pt x="45244" y="66675"/>
                  </a:lnTo>
                  <a:lnTo>
                    <a:pt x="64294" y="66675"/>
                  </a:lnTo>
                  <a:lnTo>
                    <a:pt x="119062" y="97632"/>
                  </a:lnTo>
                  <a:close/>
                </a:path>
              </a:pathLst>
            </a:custGeom>
            <a:solidFill>
              <a:srgbClr val="A43D3A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015BD727-276C-BB4C-A6D7-D1B1A7A15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9421" y="2696168"/>
              <a:ext cx="880744" cy="580325"/>
            </a:xfrm>
            <a:custGeom>
              <a:avLst/>
              <a:gdLst/>
              <a:ahLst/>
              <a:cxnLst>
                <a:cxn ang="0">
                  <a:pos x="575" y="171"/>
                </a:cxn>
                <a:cxn ang="0">
                  <a:pos x="575" y="216"/>
                </a:cxn>
                <a:cxn ang="0">
                  <a:pos x="597" y="216"/>
                </a:cxn>
                <a:cxn ang="0">
                  <a:pos x="597" y="251"/>
                </a:cxn>
                <a:cxn ang="0">
                  <a:pos x="380" y="330"/>
                </a:cxn>
                <a:cxn ang="0">
                  <a:pos x="141" y="376"/>
                </a:cxn>
                <a:cxn ang="0">
                  <a:pos x="0" y="399"/>
                </a:cxn>
                <a:cxn ang="0">
                  <a:pos x="87" y="285"/>
                </a:cxn>
                <a:cxn ang="0">
                  <a:pos x="97" y="262"/>
                </a:cxn>
                <a:cxn ang="0">
                  <a:pos x="152" y="296"/>
                </a:cxn>
                <a:cxn ang="0">
                  <a:pos x="228" y="239"/>
                </a:cxn>
                <a:cxn ang="0">
                  <a:pos x="249" y="159"/>
                </a:cxn>
                <a:cxn ang="0">
                  <a:pos x="271" y="114"/>
                </a:cxn>
                <a:cxn ang="0">
                  <a:pos x="314" y="125"/>
                </a:cxn>
                <a:cxn ang="0">
                  <a:pos x="325" y="68"/>
                </a:cxn>
                <a:cxn ang="0">
                  <a:pos x="347" y="80"/>
                </a:cxn>
                <a:cxn ang="0">
                  <a:pos x="369" y="0"/>
                </a:cxn>
                <a:cxn ang="0">
                  <a:pos x="401" y="11"/>
                </a:cxn>
                <a:cxn ang="0">
                  <a:pos x="412" y="11"/>
                </a:cxn>
                <a:cxn ang="0">
                  <a:pos x="412" y="0"/>
                </a:cxn>
                <a:cxn ang="0">
                  <a:pos x="477" y="23"/>
                </a:cxn>
                <a:cxn ang="0">
                  <a:pos x="477" y="80"/>
                </a:cxn>
                <a:cxn ang="0">
                  <a:pos x="553" y="102"/>
                </a:cxn>
                <a:cxn ang="0">
                  <a:pos x="553" y="114"/>
                </a:cxn>
                <a:cxn ang="0">
                  <a:pos x="575" y="171"/>
                </a:cxn>
              </a:cxnLst>
              <a:rect l="0" t="0" r="r" b="b"/>
              <a:pathLst>
                <a:path w="597" h="399">
                  <a:moveTo>
                    <a:pt x="575" y="171"/>
                  </a:moveTo>
                  <a:lnTo>
                    <a:pt x="575" y="216"/>
                  </a:lnTo>
                  <a:lnTo>
                    <a:pt x="597" y="216"/>
                  </a:lnTo>
                  <a:lnTo>
                    <a:pt x="597" y="251"/>
                  </a:lnTo>
                  <a:lnTo>
                    <a:pt x="380" y="330"/>
                  </a:lnTo>
                  <a:lnTo>
                    <a:pt x="141" y="376"/>
                  </a:lnTo>
                  <a:lnTo>
                    <a:pt x="0" y="399"/>
                  </a:lnTo>
                  <a:lnTo>
                    <a:pt x="87" y="285"/>
                  </a:lnTo>
                  <a:lnTo>
                    <a:pt x="97" y="262"/>
                  </a:lnTo>
                  <a:lnTo>
                    <a:pt x="152" y="296"/>
                  </a:lnTo>
                  <a:lnTo>
                    <a:pt x="228" y="239"/>
                  </a:lnTo>
                  <a:lnTo>
                    <a:pt x="249" y="159"/>
                  </a:lnTo>
                  <a:lnTo>
                    <a:pt x="271" y="114"/>
                  </a:lnTo>
                  <a:lnTo>
                    <a:pt x="314" y="125"/>
                  </a:lnTo>
                  <a:lnTo>
                    <a:pt x="325" y="68"/>
                  </a:lnTo>
                  <a:lnTo>
                    <a:pt x="347" y="80"/>
                  </a:lnTo>
                  <a:lnTo>
                    <a:pt x="369" y="0"/>
                  </a:lnTo>
                  <a:lnTo>
                    <a:pt x="401" y="11"/>
                  </a:lnTo>
                  <a:lnTo>
                    <a:pt x="412" y="11"/>
                  </a:lnTo>
                  <a:lnTo>
                    <a:pt x="412" y="0"/>
                  </a:lnTo>
                  <a:lnTo>
                    <a:pt x="477" y="23"/>
                  </a:lnTo>
                  <a:lnTo>
                    <a:pt x="477" y="80"/>
                  </a:lnTo>
                  <a:lnTo>
                    <a:pt x="553" y="102"/>
                  </a:lnTo>
                  <a:lnTo>
                    <a:pt x="553" y="114"/>
                  </a:lnTo>
                  <a:lnTo>
                    <a:pt x="575" y="171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69" name="Freeform 9">
              <a:extLst>
                <a:ext uri="{FF2B5EF4-FFF2-40B4-BE49-F238E27FC236}">
                  <a16:creationId xmlns:a16="http://schemas.microsoft.com/office/drawing/2014/main" id="{C4D66473-00D8-924A-83A8-7B6CBB66FC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026" y="3406735"/>
              <a:ext cx="1810595" cy="1757461"/>
            </a:xfrm>
            <a:custGeom>
              <a:avLst/>
              <a:gdLst/>
              <a:ahLst/>
              <a:cxnLst>
                <a:cxn ang="0">
                  <a:pos x="11" y="524"/>
                </a:cxn>
                <a:cxn ang="0">
                  <a:pos x="22" y="502"/>
                </a:cxn>
                <a:cxn ang="0">
                  <a:pos x="337" y="524"/>
                </a:cxn>
                <a:cxn ang="0">
                  <a:pos x="359" y="0"/>
                </a:cxn>
                <a:cxn ang="0">
                  <a:pos x="608" y="23"/>
                </a:cxn>
                <a:cxn ang="0">
                  <a:pos x="619" y="262"/>
                </a:cxn>
                <a:cxn ang="0">
                  <a:pos x="890" y="342"/>
                </a:cxn>
                <a:cxn ang="0">
                  <a:pos x="1075" y="331"/>
                </a:cxn>
                <a:cxn ang="0">
                  <a:pos x="1129" y="353"/>
                </a:cxn>
                <a:cxn ang="0">
                  <a:pos x="1173" y="365"/>
                </a:cxn>
                <a:cxn ang="0">
                  <a:pos x="1183" y="422"/>
                </a:cxn>
                <a:cxn ang="0">
                  <a:pos x="1194" y="536"/>
                </a:cxn>
                <a:cxn ang="0">
                  <a:pos x="1227" y="558"/>
                </a:cxn>
                <a:cxn ang="0">
                  <a:pos x="1227" y="684"/>
                </a:cxn>
                <a:cxn ang="0">
                  <a:pos x="1205" y="707"/>
                </a:cxn>
                <a:cxn ang="0">
                  <a:pos x="1216" y="775"/>
                </a:cxn>
                <a:cxn ang="0">
                  <a:pos x="1216" y="775"/>
                </a:cxn>
                <a:cxn ang="0">
                  <a:pos x="1032" y="912"/>
                </a:cxn>
                <a:cxn ang="0">
                  <a:pos x="1021" y="912"/>
                </a:cxn>
                <a:cxn ang="0">
                  <a:pos x="988" y="900"/>
                </a:cxn>
                <a:cxn ang="0">
                  <a:pos x="890" y="1071"/>
                </a:cxn>
                <a:cxn ang="0">
                  <a:pos x="934" y="1208"/>
                </a:cxn>
                <a:cxn ang="0">
                  <a:pos x="890" y="1208"/>
                </a:cxn>
                <a:cxn ang="0">
                  <a:pos x="695" y="1162"/>
                </a:cxn>
                <a:cxn ang="0">
                  <a:pos x="619" y="1014"/>
                </a:cxn>
                <a:cxn ang="0">
                  <a:pos x="554" y="946"/>
                </a:cxn>
                <a:cxn ang="0">
                  <a:pos x="521" y="843"/>
                </a:cxn>
                <a:cxn ang="0">
                  <a:pos x="456" y="786"/>
                </a:cxn>
                <a:cxn ang="0">
                  <a:pos x="369" y="775"/>
                </a:cxn>
                <a:cxn ang="0">
                  <a:pos x="315" y="889"/>
                </a:cxn>
                <a:cxn ang="0">
                  <a:pos x="174" y="786"/>
                </a:cxn>
                <a:cxn ang="0">
                  <a:pos x="142" y="672"/>
                </a:cxn>
                <a:cxn ang="0">
                  <a:pos x="0" y="524"/>
                </a:cxn>
                <a:cxn ang="0">
                  <a:pos x="11" y="524"/>
                </a:cxn>
                <a:cxn ang="0">
                  <a:pos x="11" y="524"/>
                </a:cxn>
              </a:cxnLst>
              <a:rect l="0" t="0" r="r" b="b"/>
              <a:pathLst>
                <a:path w="1227" h="1208">
                  <a:moveTo>
                    <a:pt x="11" y="524"/>
                  </a:moveTo>
                  <a:lnTo>
                    <a:pt x="22" y="502"/>
                  </a:lnTo>
                  <a:lnTo>
                    <a:pt x="337" y="524"/>
                  </a:lnTo>
                  <a:lnTo>
                    <a:pt x="359" y="0"/>
                  </a:lnTo>
                  <a:lnTo>
                    <a:pt x="608" y="23"/>
                  </a:lnTo>
                  <a:lnTo>
                    <a:pt x="619" y="262"/>
                  </a:lnTo>
                  <a:lnTo>
                    <a:pt x="890" y="342"/>
                  </a:lnTo>
                  <a:lnTo>
                    <a:pt x="1075" y="331"/>
                  </a:lnTo>
                  <a:lnTo>
                    <a:pt x="1129" y="353"/>
                  </a:lnTo>
                  <a:lnTo>
                    <a:pt x="1173" y="365"/>
                  </a:lnTo>
                  <a:lnTo>
                    <a:pt x="1183" y="422"/>
                  </a:lnTo>
                  <a:lnTo>
                    <a:pt x="1194" y="536"/>
                  </a:lnTo>
                  <a:lnTo>
                    <a:pt x="1227" y="558"/>
                  </a:lnTo>
                  <a:lnTo>
                    <a:pt x="1227" y="684"/>
                  </a:lnTo>
                  <a:lnTo>
                    <a:pt x="1205" y="707"/>
                  </a:lnTo>
                  <a:lnTo>
                    <a:pt x="1216" y="775"/>
                  </a:lnTo>
                  <a:lnTo>
                    <a:pt x="1216" y="775"/>
                  </a:lnTo>
                  <a:lnTo>
                    <a:pt x="1032" y="912"/>
                  </a:lnTo>
                  <a:lnTo>
                    <a:pt x="1021" y="912"/>
                  </a:lnTo>
                  <a:lnTo>
                    <a:pt x="988" y="900"/>
                  </a:lnTo>
                  <a:lnTo>
                    <a:pt x="890" y="1071"/>
                  </a:lnTo>
                  <a:lnTo>
                    <a:pt x="934" y="1208"/>
                  </a:lnTo>
                  <a:lnTo>
                    <a:pt x="890" y="1208"/>
                  </a:lnTo>
                  <a:lnTo>
                    <a:pt x="695" y="1162"/>
                  </a:lnTo>
                  <a:lnTo>
                    <a:pt x="619" y="1014"/>
                  </a:lnTo>
                  <a:lnTo>
                    <a:pt x="554" y="946"/>
                  </a:lnTo>
                  <a:lnTo>
                    <a:pt x="521" y="843"/>
                  </a:lnTo>
                  <a:lnTo>
                    <a:pt x="456" y="786"/>
                  </a:lnTo>
                  <a:lnTo>
                    <a:pt x="369" y="775"/>
                  </a:lnTo>
                  <a:lnTo>
                    <a:pt x="315" y="889"/>
                  </a:lnTo>
                  <a:lnTo>
                    <a:pt x="174" y="786"/>
                  </a:lnTo>
                  <a:lnTo>
                    <a:pt x="142" y="672"/>
                  </a:lnTo>
                  <a:lnTo>
                    <a:pt x="0" y="524"/>
                  </a:lnTo>
                  <a:lnTo>
                    <a:pt x="11" y="524"/>
                  </a:lnTo>
                  <a:lnTo>
                    <a:pt x="11" y="524"/>
                  </a:lnTo>
                </a:path>
              </a:pathLst>
            </a:custGeom>
            <a:solidFill>
              <a:srgbClr val="2842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010C3025-D2FB-4141-AA05-5337CEAD5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5099" y="2414248"/>
              <a:ext cx="527497" cy="911703"/>
            </a:xfrm>
            <a:custGeom>
              <a:avLst/>
              <a:gdLst/>
              <a:ahLst/>
              <a:cxnLst>
                <a:cxn ang="0">
                  <a:pos x="238" y="604"/>
                </a:cxn>
                <a:cxn ang="0">
                  <a:pos x="217" y="604"/>
                </a:cxn>
                <a:cxn ang="0">
                  <a:pos x="206" y="581"/>
                </a:cxn>
                <a:cxn ang="0">
                  <a:pos x="195" y="558"/>
                </a:cxn>
                <a:cxn ang="0">
                  <a:pos x="141" y="501"/>
                </a:cxn>
                <a:cxn ang="0">
                  <a:pos x="141" y="456"/>
                </a:cxn>
                <a:cxn ang="0">
                  <a:pos x="130" y="410"/>
                </a:cxn>
                <a:cxn ang="0">
                  <a:pos x="97" y="422"/>
                </a:cxn>
                <a:cxn ang="0">
                  <a:pos x="21" y="342"/>
                </a:cxn>
                <a:cxn ang="0">
                  <a:pos x="0" y="296"/>
                </a:cxn>
                <a:cxn ang="0">
                  <a:pos x="10" y="274"/>
                </a:cxn>
                <a:cxn ang="0">
                  <a:pos x="43" y="194"/>
                </a:cxn>
                <a:cxn ang="0">
                  <a:pos x="32" y="160"/>
                </a:cxn>
                <a:cxn ang="0">
                  <a:pos x="86" y="126"/>
                </a:cxn>
                <a:cxn ang="0">
                  <a:pos x="86" y="69"/>
                </a:cxn>
                <a:cxn ang="0">
                  <a:pos x="76" y="57"/>
                </a:cxn>
                <a:cxn ang="0">
                  <a:pos x="54" y="34"/>
                </a:cxn>
                <a:cxn ang="0">
                  <a:pos x="271" y="0"/>
                </a:cxn>
                <a:cxn ang="0">
                  <a:pos x="271" y="12"/>
                </a:cxn>
                <a:cxn ang="0">
                  <a:pos x="293" y="69"/>
                </a:cxn>
                <a:cxn ang="0">
                  <a:pos x="303" y="80"/>
                </a:cxn>
                <a:cxn ang="0">
                  <a:pos x="347" y="353"/>
                </a:cxn>
                <a:cxn ang="0">
                  <a:pos x="347" y="376"/>
                </a:cxn>
                <a:cxn ang="0">
                  <a:pos x="358" y="399"/>
                </a:cxn>
                <a:cxn ang="0">
                  <a:pos x="325" y="524"/>
                </a:cxn>
                <a:cxn ang="0">
                  <a:pos x="303" y="615"/>
                </a:cxn>
                <a:cxn ang="0">
                  <a:pos x="260" y="593"/>
                </a:cxn>
                <a:cxn ang="0">
                  <a:pos x="238" y="627"/>
                </a:cxn>
                <a:cxn ang="0">
                  <a:pos x="238" y="604"/>
                </a:cxn>
              </a:cxnLst>
              <a:rect l="0" t="0" r="r" b="b"/>
              <a:pathLst>
                <a:path w="358" h="627">
                  <a:moveTo>
                    <a:pt x="238" y="604"/>
                  </a:moveTo>
                  <a:lnTo>
                    <a:pt x="217" y="604"/>
                  </a:lnTo>
                  <a:lnTo>
                    <a:pt x="206" y="581"/>
                  </a:lnTo>
                  <a:lnTo>
                    <a:pt x="195" y="558"/>
                  </a:lnTo>
                  <a:lnTo>
                    <a:pt x="141" y="501"/>
                  </a:lnTo>
                  <a:lnTo>
                    <a:pt x="141" y="456"/>
                  </a:lnTo>
                  <a:lnTo>
                    <a:pt x="130" y="410"/>
                  </a:lnTo>
                  <a:lnTo>
                    <a:pt x="97" y="422"/>
                  </a:lnTo>
                  <a:lnTo>
                    <a:pt x="21" y="342"/>
                  </a:lnTo>
                  <a:lnTo>
                    <a:pt x="0" y="296"/>
                  </a:lnTo>
                  <a:lnTo>
                    <a:pt x="10" y="274"/>
                  </a:lnTo>
                  <a:lnTo>
                    <a:pt x="43" y="194"/>
                  </a:lnTo>
                  <a:lnTo>
                    <a:pt x="32" y="160"/>
                  </a:lnTo>
                  <a:lnTo>
                    <a:pt x="86" y="126"/>
                  </a:lnTo>
                  <a:lnTo>
                    <a:pt x="86" y="69"/>
                  </a:lnTo>
                  <a:lnTo>
                    <a:pt x="76" y="57"/>
                  </a:lnTo>
                  <a:lnTo>
                    <a:pt x="54" y="34"/>
                  </a:lnTo>
                  <a:lnTo>
                    <a:pt x="271" y="0"/>
                  </a:lnTo>
                  <a:lnTo>
                    <a:pt x="271" y="12"/>
                  </a:lnTo>
                  <a:lnTo>
                    <a:pt x="293" y="69"/>
                  </a:lnTo>
                  <a:lnTo>
                    <a:pt x="303" y="80"/>
                  </a:lnTo>
                  <a:lnTo>
                    <a:pt x="347" y="353"/>
                  </a:lnTo>
                  <a:lnTo>
                    <a:pt x="347" y="376"/>
                  </a:lnTo>
                  <a:lnTo>
                    <a:pt x="358" y="399"/>
                  </a:lnTo>
                  <a:lnTo>
                    <a:pt x="325" y="524"/>
                  </a:lnTo>
                  <a:lnTo>
                    <a:pt x="303" y="615"/>
                  </a:lnTo>
                  <a:lnTo>
                    <a:pt x="260" y="593"/>
                  </a:lnTo>
                  <a:lnTo>
                    <a:pt x="238" y="627"/>
                  </a:lnTo>
                  <a:lnTo>
                    <a:pt x="238" y="604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1" name="Freeform 25">
              <a:extLst>
                <a:ext uri="{FF2B5EF4-FFF2-40B4-BE49-F238E27FC236}">
                  <a16:creationId xmlns:a16="http://schemas.microsoft.com/office/drawing/2014/main" id="{2E0B65A6-8D6E-F143-8B7A-3C81E9CB2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455" y="2349436"/>
              <a:ext cx="529080" cy="662757"/>
            </a:xfrm>
            <a:custGeom>
              <a:avLst/>
              <a:gdLst/>
              <a:ahLst/>
              <a:cxnLst>
                <a:cxn ang="0">
                  <a:pos x="358" y="182"/>
                </a:cxn>
                <a:cxn ang="0">
                  <a:pos x="358" y="239"/>
                </a:cxn>
                <a:cxn ang="0">
                  <a:pos x="358" y="239"/>
                </a:cxn>
                <a:cxn ang="0">
                  <a:pos x="293" y="353"/>
                </a:cxn>
                <a:cxn ang="0">
                  <a:pos x="249" y="455"/>
                </a:cxn>
                <a:cxn ang="0">
                  <a:pos x="227" y="421"/>
                </a:cxn>
                <a:cxn ang="0">
                  <a:pos x="97" y="387"/>
                </a:cxn>
                <a:cxn ang="0">
                  <a:pos x="86" y="364"/>
                </a:cxn>
                <a:cxn ang="0">
                  <a:pos x="76" y="376"/>
                </a:cxn>
                <a:cxn ang="0">
                  <a:pos x="54" y="376"/>
                </a:cxn>
                <a:cxn ang="0">
                  <a:pos x="43" y="398"/>
                </a:cxn>
                <a:cxn ang="0">
                  <a:pos x="43" y="376"/>
                </a:cxn>
                <a:cxn ang="0">
                  <a:pos x="0" y="91"/>
                </a:cxn>
                <a:cxn ang="0">
                  <a:pos x="119" y="79"/>
                </a:cxn>
                <a:cxn ang="0">
                  <a:pos x="162" y="102"/>
                </a:cxn>
                <a:cxn ang="0">
                  <a:pos x="260" y="79"/>
                </a:cxn>
                <a:cxn ang="0">
                  <a:pos x="282" y="22"/>
                </a:cxn>
                <a:cxn ang="0">
                  <a:pos x="303" y="22"/>
                </a:cxn>
                <a:cxn ang="0">
                  <a:pos x="325" y="0"/>
                </a:cxn>
                <a:cxn ang="0">
                  <a:pos x="325" y="0"/>
                </a:cxn>
                <a:cxn ang="0">
                  <a:pos x="358" y="125"/>
                </a:cxn>
                <a:cxn ang="0">
                  <a:pos x="358" y="125"/>
                </a:cxn>
                <a:cxn ang="0">
                  <a:pos x="358" y="182"/>
                </a:cxn>
              </a:cxnLst>
              <a:rect l="0" t="0" r="r" b="b"/>
              <a:pathLst>
                <a:path w="358" h="455">
                  <a:moveTo>
                    <a:pt x="358" y="182"/>
                  </a:moveTo>
                  <a:lnTo>
                    <a:pt x="358" y="239"/>
                  </a:lnTo>
                  <a:lnTo>
                    <a:pt x="358" y="239"/>
                  </a:lnTo>
                  <a:lnTo>
                    <a:pt x="293" y="353"/>
                  </a:lnTo>
                  <a:lnTo>
                    <a:pt x="249" y="455"/>
                  </a:lnTo>
                  <a:lnTo>
                    <a:pt x="227" y="421"/>
                  </a:lnTo>
                  <a:lnTo>
                    <a:pt x="97" y="387"/>
                  </a:lnTo>
                  <a:lnTo>
                    <a:pt x="86" y="364"/>
                  </a:lnTo>
                  <a:lnTo>
                    <a:pt x="76" y="376"/>
                  </a:lnTo>
                  <a:lnTo>
                    <a:pt x="54" y="376"/>
                  </a:lnTo>
                  <a:lnTo>
                    <a:pt x="43" y="398"/>
                  </a:lnTo>
                  <a:lnTo>
                    <a:pt x="43" y="376"/>
                  </a:lnTo>
                  <a:lnTo>
                    <a:pt x="0" y="91"/>
                  </a:lnTo>
                  <a:lnTo>
                    <a:pt x="119" y="79"/>
                  </a:lnTo>
                  <a:lnTo>
                    <a:pt x="162" y="102"/>
                  </a:lnTo>
                  <a:lnTo>
                    <a:pt x="260" y="79"/>
                  </a:lnTo>
                  <a:lnTo>
                    <a:pt x="282" y="22"/>
                  </a:lnTo>
                  <a:lnTo>
                    <a:pt x="303" y="22"/>
                  </a:lnTo>
                  <a:lnTo>
                    <a:pt x="325" y="0"/>
                  </a:lnTo>
                  <a:lnTo>
                    <a:pt x="325" y="0"/>
                  </a:lnTo>
                  <a:lnTo>
                    <a:pt x="358" y="125"/>
                  </a:lnTo>
                  <a:lnTo>
                    <a:pt x="358" y="125"/>
                  </a:lnTo>
                  <a:lnTo>
                    <a:pt x="358" y="182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3A4C2871-9624-234B-B46D-E83FC1D8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745" y="4171709"/>
              <a:ext cx="1104099" cy="977649"/>
            </a:xfrm>
            <a:custGeom>
              <a:avLst/>
              <a:gdLst/>
              <a:ahLst/>
              <a:cxnLst>
                <a:cxn ang="0">
                  <a:pos x="554" y="0"/>
                </a:cxn>
                <a:cxn ang="0">
                  <a:pos x="511" y="0"/>
                </a:cxn>
                <a:cxn ang="0">
                  <a:pos x="500" y="57"/>
                </a:cxn>
                <a:cxn ang="0">
                  <a:pos x="478" y="22"/>
                </a:cxn>
                <a:cxn ang="0">
                  <a:pos x="250" y="57"/>
                </a:cxn>
                <a:cxn ang="0">
                  <a:pos x="239" y="34"/>
                </a:cxn>
                <a:cxn ang="0">
                  <a:pos x="0" y="68"/>
                </a:cxn>
                <a:cxn ang="0">
                  <a:pos x="22" y="102"/>
                </a:cxn>
                <a:cxn ang="0">
                  <a:pos x="33" y="125"/>
                </a:cxn>
                <a:cxn ang="0">
                  <a:pos x="66" y="114"/>
                </a:cxn>
                <a:cxn ang="0">
                  <a:pos x="66" y="114"/>
                </a:cxn>
                <a:cxn ang="0">
                  <a:pos x="120" y="102"/>
                </a:cxn>
                <a:cxn ang="0">
                  <a:pos x="185" y="114"/>
                </a:cxn>
                <a:cxn ang="0">
                  <a:pos x="228" y="171"/>
                </a:cxn>
                <a:cxn ang="0">
                  <a:pos x="315" y="148"/>
                </a:cxn>
                <a:cxn ang="0">
                  <a:pos x="315" y="114"/>
                </a:cxn>
                <a:cxn ang="0">
                  <a:pos x="348" y="114"/>
                </a:cxn>
                <a:cxn ang="0">
                  <a:pos x="456" y="205"/>
                </a:cxn>
                <a:cxn ang="0">
                  <a:pos x="500" y="364"/>
                </a:cxn>
                <a:cxn ang="0">
                  <a:pos x="565" y="444"/>
                </a:cxn>
                <a:cxn ang="0">
                  <a:pos x="706" y="592"/>
                </a:cxn>
                <a:cxn ang="0">
                  <a:pos x="749" y="569"/>
                </a:cxn>
                <a:cxn ang="0">
                  <a:pos x="749" y="558"/>
                </a:cxn>
                <a:cxn ang="0">
                  <a:pos x="749" y="592"/>
                </a:cxn>
                <a:cxn ang="0">
                  <a:pos x="684" y="672"/>
                </a:cxn>
                <a:cxn ang="0">
                  <a:pos x="749" y="626"/>
                </a:cxn>
                <a:cxn ang="0">
                  <a:pos x="749" y="558"/>
                </a:cxn>
                <a:cxn ang="0">
                  <a:pos x="749" y="387"/>
                </a:cxn>
                <a:cxn ang="0">
                  <a:pos x="684" y="262"/>
                </a:cxn>
                <a:cxn ang="0">
                  <a:pos x="673" y="250"/>
                </a:cxn>
                <a:cxn ang="0">
                  <a:pos x="673" y="216"/>
                </a:cxn>
                <a:cxn ang="0">
                  <a:pos x="576" y="91"/>
                </a:cxn>
                <a:cxn ang="0">
                  <a:pos x="554" y="0"/>
                </a:cxn>
              </a:cxnLst>
              <a:rect l="0" t="0" r="r" b="b"/>
              <a:pathLst>
                <a:path w="749" h="672">
                  <a:moveTo>
                    <a:pt x="554" y="0"/>
                  </a:moveTo>
                  <a:lnTo>
                    <a:pt x="511" y="0"/>
                  </a:lnTo>
                  <a:lnTo>
                    <a:pt x="500" y="57"/>
                  </a:lnTo>
                  <a:lnTo>
                    <a:pt x="478" y="22"/>
                  </a:lnTo>
                  <a:lnTo>
                    <a:pt x="250" y="57"/>
                  </a:lnTo>
                  <a:lnTo>
                    <a:pt x="239" y="34"/>
                  </a:lnTo>
                  <a:lnTo>
                    <a:pt x="0" y="68"/>
                  </a:lnTo>
                  <a:lnTo>
                    <a:pt x="22" y="102"/>
                  </a:lnTo>
                  <a:lnTo>
                    <a:pt x="33" y="12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120" y="102"/>
                  </a:lnTo>
                  <a:lnTo>
                    <a:pt x="185" y="114"/>
                  </a:lnTo>
                  <a:lnTo>
                    <a:pt x="228" y="171"/>
                  </a:lnTo>
                  <a:lnTo>
                    <a:pt x="315" y="148"/>
                  </a:lnTo>
                  <a:lnTo>
                    <a:pt x="315" y="114"/>
                  </a:lnTo>
                  <a:lnTo>
                    <a:pt x="348" y="114"/>
                  </a:lnTo>
                  <a:lnTo>
                    <a:pt x="456" y="205"/>
                  </a:lnTo>
                  <a:lnTo>
                    <a:pt x="500" y="364"/>
                  </a:lnTo>
                  <a:lnTo>
                    <a:pt x="565" y="444"/>
                  </a:lnTo>
                  <a:lnTo>
                    <a:pt x="706" y="592"/>
                  </a:lnTo>
                  <a:lnTo>
                    <a:pt x="749" y="569"/>
                  </a:lnTo>
                  <a:lnTo>
                    <a:pt x="749" y="558"/>
                  </a:lnTo>
                  <a:lnTo>
                    <a:pt x="749" y="592"/>
                  </a:lnTo>
                  <a:lnTo>
                    <a:pt x="684" y="672"/>
                  </a:lnTo>
                  <a:lnTo>
                    <a:pt x="749" y="626"/>
                  </a:lnTo>
                  <a:lnTo>
                    <a:pt x="749" y="558"/>
                  </a:lnTo>
                  <a:lnTo>
                    <a:pt x="749" y="387"/>
                  </a:lnTo>
                  <a:lnTo>
                    <a:pt x="684" y="262"/>
                  </a:lnTo>
                  <a:lnTo>
                    <a:pt x="673" y="250"/>
                  </a:lnTo>
                  <a:lnTo>
                    <a:pt x="673" y="216"/>
                  </a:lnTo>
                  <a:lnTo>
                    <a:pt x="576" y="91"/>
                  </a:lnTo>
                  <a:lnTo>
                    <a:pt x="554" y="0"/>
                  </a:lnTo>
                </a:path>
              </a:pathLst>
            </a:custGeom>
            <a:solidFill>
              <a:srgbClr val="0E86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3" name="Freeform 24">
              <a:extLst>
                <a:ext uri="{FF2B5EF4-FFF2-40B4-BE49-F238E27FC236}">
                  <a16:creationId xmlns:a16="http://schemas.microsoft.com/office/drawing/2014/main" id="{0D2F92C7-BDC5-8048-8D80-33DB461A9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6737" y="3523790"/>
              <a:ext cx="673231" cy="730352"/>
            </a:xfrm>
            <a:custGeom>
              <a:avLst/>
              <a:gdLst/>
              <a:ahLst/>
              <a:cxnLst>
                <a:cxn ang="0">
                  <a:pos x="445" y="445"/>
                </a:cxn>
                <a:cxn ang="0">
                  <a:pos x="402" y="445"/>
                </a:cxn>
                <a:cxn ang="0">
                  <a:pos x="391" y="502"/>
                </a:cxn>
                <a:cxn ang="0">
                  <a:pos x="369" y="467"/>
                </a:cxn>
                <a:cxn ang="0">
                  <a:pos x="141" y="502"/>
                </a:cxn>
                <a:cxn ang="0">
                  <a:pos x="130" y="479"/>
                </a:cxn>
                <a:cxn ang="0">
                  <a:pos x="108" y="376"/>
                </a:cxn>
                <a:cxn ang="0">
                  <a:pos x="119" y="331"/>
                </a:cxn>
                <a:cxn ang="0">
                  <a:pos x="0" y="35"/>
                </a:cxn>
                <a:cxn ang="0">
                  <a:pos x="141" y="23"/>
                </a:cxn>
                <a:cxn ang="0">
                  <a:pos x="228" y="0"/>
                </a:cxn>
                <a:cxn ang="0">
                  <a:pos x="206" y="35"/>
                </a:cxn>
                <a:cxn ang="0">
                  <a:pos x="369" y="183"/>
                </a:cxn>
                <a:cxn ang="0">
                  <a:pos x="456" y="297"/>
                </a:cxn>
                <a:cxn ang="0">
                  <a:pos x="445" y="411"/>
                </a:cxn>
                <a:cxn ang="0">
                  <a:pos x="445" y="411"/>
                </a:cxn>
                <a:cxn ang="0">
                  <a:pos x="445" y="433"/>
                </a:cxn>
                <a:cxn ang="0">
                  <a:pos x="445" y="445"/>
                </a:cxn>
              </a:cxnLst>
              <a:rect l="0" t="0" r="r" b="b"/>
              <a:pathLst>
                <a:path w="456" h="502">
                  <a:moveTo>
                    <a:pt x="445" y="445"/>
                  </a:moveTo>
                  <a:lnTo>
                    <a:pt x="402" y="445"/>
                  </a:lnTo>
                  <a:lnTo>
                    <a:pt x="391" y="502"/>
                  </a:lnTo>
                  <a:lnTo>
                    <a:pt x="369" y="467"/>
                  </a:lnTo>
                  <a:lnTo>
                    <a:pt x="141" y="502"/>
                  </a:lnTo>
                  <a:lnTo>
                    <a:pt x="130" y="479"/>
                  </a:lnTo>
                  <a:lnTo>
                    <a:pt x="108" y="376"/>
                  </a:lnTo>
                  <a:lnTo>
                    <a:pt x="119" y="331"/>
                  </a:lnTo>
                  <a:lnTo>
                    <a:pt x="0" y="35"/>
                  </a:lnTo>
                  <a:lnTo>
                    <a:pt x="141" y="23"/>
                  </a:lnTo>
                  <a:lnTo>
                    <a:pt x="228" y="0"/>
                  </a:lnTo>
                  <a:lnTo>
                    <a:pt x="206" y="35"/>
                  </a:lnTo>
                  <a:lnTo>
                    <a:pt x="369" y="183"/>
                  </a:lnTo>
                  <a:lnTo>
                    <a:pt x="456" y="297"/>
                  </a:lnTo>
                  <a:lnTo>
                    <a:pt x="445" y="411"/>
                  </a:lnTo>
                  <a:lnTo>
                    <a:pt x="445" y="411"/>
                  </a:lnTo>
                  <a:lnTo>
                    <a:pt x="445" y="433"/>
                  </a:lnTo>
                  <a:lnTo>
                    <a:pt x="445" y="445"/>
                  </a:lnTo>
                </a:path>
              </a:pathLst>
            </a:custGeom>
            <a:solidFill>
              <a:srgbClr val="0E86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4" name="Freeform 22">
              <a:extLst>
                <a:ext uri="{FF2B5EF4-FFF2-40B4-BE49-F238E27FC236}">
                  <a16:creationId xmlns:a16="http://schemas.microsoft.com/office/drawing/2014/main" id="{06E088AA-B532-AB4B-8913-C5010FADF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409" y="3044033"/>
              <a:ext cx="1026479" cy="547352"/>
            </a:xfrm>
            <a:custGeom>
              <a:avLst/>
              <a:gdLst/>
              <a:ahLst/>
              <a:cxnLst>
                <a:cxn ang="0">
                  <a:pos x="369" y="296"/>
                </a:cxn>
                <a:cxn ang="0">
                  <a:pos x="282" y="308"/>
                </a:cxn>
                <a:cxn ang="0">
                  <a:pos x="272" y="274"/>
                </a:cxn>
                <a:cxn ang="0">
                  <a:pos x="130" y="296"/>
                </a:cxn>
                <a:cxn ang="0">
                  <a:pos x="98" y="330"/>
                </a:cxn>
                <a:cxn ang="0">
                  <a:pos x="0" y="353"/>
                </a:cxn>
                <a:cxn ang="0">
                  <a:pos x="11" y="319"/>
                </a:cxn>
                <a:cxn ang="0">
                  <a:pos x="22" y="296"/>
                </a:cxn>
                <a:cxn ang="0">
                  <a:pos x="163" y="160"/>
                </a:cxn>
                <a:cxn ang="0">
                  <a:pos x="174" y="125"/>
                </a:cxn>
                <a:cxn ang="0">
                  <a:pos x="413" y="91"/>
                </a:cxn>
                <a:cxn ang="0">
                  <a:pos x="630" y="0"/>
                </a:cxn>
                <a:cxn ang="0">
                  <a:pos x="651" y="80"/>
                </a:cxn>
                <a:cxn ang="0">
                  <a:pos x="695" y="103"/>
                </a:cxn>
                <a:cxn ang="0">
                  <a:pos x="695" y="103"/>
                </a:cxn>
                <a:cxn ang="0">
                  <a:pos x="651" y="160"/>
                </a:cxn>
                <a:cxn ang="0">
                  <a:pos x="608" y="160"/>
                </a:cxn>
                <a:cxn ang="0">
                  <a:pos x="641" y="182"/>
                </a:cxn>
                <a:cxn ang="0">
                  <a:pos x="651" y="182"/>
                </a:cxn>
                <a:cxn ang="0">
                  <a:pos x="543" y="296"/>
                </a:cxn>
                <a:cxn ang="0">
                  <a:pos x="521" y="353"/>
                </a:cxn>
                <a:cxn ang="0">
                  <a:pos x="478" y="376"/>
                </a:cxn>
                <a:cxn ang="0">
                  <a:pos x="369" y="296"/>
                </a:cxn>
              </a:cxnLst>
              <a:rect l="0" t="0" r="r" b="b"/>
              <a:pathLst>
                <a:path w="695" h="376">
                  <a:moveTo>
                    <a:pt x="369" y="296"/>
                  </a:moveTo>
                  <a:lnTo>
                    <a:pt x="282" y="308"/>
                  </a:lnTo>
                  <a:lnTo>
                    <a:pt x="272" y="274"/>
                  </a:lnTo>
                  <a:lnTo>
                    <a:pt x="130" y="296"/>
                  </a:lnTo>
                  <a:lnTo>
                    <a:pt x="98" y="330"/>
                  </a:lnTo>
                  <a:lnTo>
                    <a:pt x="0" y="353"/>
                  </a:lnTo>
                  <a:lnTo>
                    <a:pt x="11" y="319"/>
                  </a:lnTo>
                  <a:lnTo>
                    <a:pt x="22" y="296"/>
                  </a:lnTo>
                  <a:lnTo>
                    <a:pt x="163" y="160"/>
                  </a:lnTo>
                  <a:lnTo>
                    <a:pt x="174" y="125"/>
                  </a:lnTo>
                  <a:lnTo>
                    <a:pt x="413" y="91"/>
                  </a:lnTo>
                  <a:lnTo>
                    <a:pt x="630" y="0"/>
                  </a:lnTo>
                  <a:lnTo>
                    <a:pt x="651" y="80"/>
                  </a:lnTo>
                  <a:lnTo>
                    <a:pt x="695" y="103"/>
                  </a:lnTo>
                  <a:lnTo>
                    <a:pt x="695" y="103"/>
                  </a:lnTo>
                  <a:lnTo>
                    <a:pt x="651" y="160"/>
                  </a:lnTo>
                  <a:lnTo>
                    <a:pt x="608" y="160"/>
                  </a:lnTo>
                  <a:lnTo>
                    <a:pt x="641" y="182"/>
                  </a:lnTo>
                  <a:lnTo>
                    <a:pt x="651" y="182"/>
                  </a:lnTo>
                  <a:lnTo>
                    <a:pt x="543" y="296"/>
                  </a:lnTo>
                  <a:lnTo>
                    <a:pt x="521" y="353"/>
                  </a:lnTo>
                  <a:lnTo>
                    <a:pt x="478" y="376"/>
                  </a:lnTo>
                  <a:lnTo>
                    <a:pt x="369" y="296"/>
                  </a:lnTo>
                </a:path>
              </a:pathLst>
            </a:custGeom>
            <a:solidFill>
              <a:srgbClr val="0E868C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A9E09E5-FA8B-6C42-8B24-180E465A6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154" y="2265870"/>
              <a:ext cx="177416" cy="380838"/>
            </a:xfrm>
            <a:custGeom>
              <a:avLst/>
              <a:gdLst/>
              <a:ahLst/>
              <a:cxnLst>
                <a:cxn ang="0">
                  <a:pos x="98" y="34"/>
                </a:cxn>
                <a:cxn ang="0">
                  <a:pos x="98" y="57"/>
                </a:cxn>
                <a:cxn ang="0">
                  <a:pos x="98" y="79"/>
                </a:cxn>
                <a:cxn ang="0">
                  <a:pos x="109" y="91"/>
                </a:cxn>
                <a:cxn ang="0">
                  <a:pos x="120" y="102"/>
                </a:cxn>
                <a:cxn ang="0">
                  <a:pos x="87" y="262"/>
                </a:cxn>
                <a:cxn ang="0">
                  <a:pos x="54" y="239"/>
                </a:cxn>
                <a:cxn ang="0">
                  <a:pos x="33" y="228"/>
                </a:cxn>
                <a:cxn ang="0">
                  <a:pos x="33" y="239"/>
                </a:cxn>
                <a:cxn ang="0">
                  <a:pos x="22" y="228"/>
                </a:cxn>
                <a:cxn ang="0">
                  <a:pos x="11" y="205"/>
                </a:cxn>
                <a:cxn ang="0">
                  <a:pos x="11" y="193"/>
                </a:cxn>
                <a:cxn ang="0">
                  <a:pos x="11" y="193"/>
                </a:cxn>
                <a:cxn ang="0">
                  <a:pos x="54" y="136"/>
                </a:cxn>
                <a:cxn ang="0">
                  <a:pos x="0" y="79"/>
                </a:cxn>
                <a:cxn ang="0">
                  <a:pos x="11" y="68"/>
                </a:cxn>
                <a:cxn ang="0">
                  <a:pos x="0" y="34"/>
                </a:cxn>
                <a:cxn ang="0">
                  <a:pos x="11" y="0"/>
                </a:cxn>
                <a:cxn ang="0">
                  <a:pos x="109" y="23"/>
                </a:cxn>
                <a:cxn ang="0">
                  <a:pos x="98" y="34"/>
                </a:cxn>
              </a:cxnLst>
              <a:rect l="0" t="0" r="r" b="b"/>
              <a:pathLst>
                <a:path w="120" h="262">
                  <a:moveTo>
                    <a:pt x="98" y="34"/>
                  </a:moveTo>
                  <a:lnTo>
                    <a:pt x="98" y="57"/>
                  </a:lnTo>
                  <a:lnTo>
                    <a:pt x="98" y="79"/>
                  </a:lnTo>
                  <a:lnTo>
                    <a:pt x="109" y="91"/>
                  </a:lnTo>
                  <a:lnTo>
                    <a:pt x="120" y="102"/>
                  </a:lnTo>
                  <a:lnTo>
                    <a:pt x="87" y="262"/>
                  </a:lnTo>
                  <a:lnTo>
                    <a:pt x="54" y="239"/>
                  </a:lnTo>
                  <a:lnTo>
                    <a:pt x="33" y="228"/>
                  </a:lnTo>
                  <a:lnTo>
                    <a:pt x="33" y="239"/>
                  </a:lnTo>
                  <a:lnTo>
                    <a:pt x="22" y="228"/>
                  </a:lnTo>
                  <a:lnTo>
                    <a:pt x="11" y="205"/>
                  </a:lnTo>
                  <a:lnTo>
                    <a:pt x="11" y="193"/>
                  </a:lnTo>
                  <a:lnTo>
                    <a:pt x="11" y="193"/>
                  </a:lnTo>
                  <a:lnTo>
                    <a:pt x="54" y="136"/>
                  </a:lnTo>
                  <a:lnTo>
                    <a:pt x="0" y="79"/>
                  </a:lnTo>
                  <a:lnTo>
                    <a:pt x="11" y="68"/>
                  </a:lnTo>
                  <a:lnTo>
                    <a:pt x="0" y="34"/>
                  </a:lnTo>
                  <a:lnTo>
                    <a:pt x="11" y="0"/>
                  </a:lnTo>
                  <a:lnTo>
                    <a:pt x="109" y="23"/>
                  </a:lnTo>
                  <a:lnTo>
                    <a:pt x="98" y="34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6" name="Freeform 47">
              <a:extLst>
                <a:ext uri="{FF2B5EF4-FFF2-40B4-BE49-F238E27FC236}">
                  <a16:creationId xmlns:a16="http://schemas.microsoft.com/office/drawing/2014/main" id="{665BAE30-C513-A146-B68F-678EFC2EE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7096" y="2681330"/>
              <a:ext cx="882329" cy="661108"/>
            </a:xfrm>
            <a:custGeom>
              <a:avLst/>
              <a:gdLst/>
              <a:ahLst/>
              <a:cxnLst>
                <a:cxn ang="0">
                  <a:pos x="499" y="444"/>
                </a:cxn>
                <a:cxn ang="0">
                  <a:pos x="0" y="421"/>
                </a:cxn>
                <a:cxn ang="0">
                  <a:pos x="22" y="170"/>
                </a:cxn>
                <a:cxn ang="0">
                  <a:pos x="44" y="0"/>
                </a:cxn>
                <a:cxn ang="0">
                  <a:pos x="456" y="22"/>
                </a:cxn>
                <a:cxn ang="0">
                  <a:pos x="597" y="22"/>
                </a:cxn>
                <a:cxn ang="0">
                  <a:pos x="586" y="136"/>
                </a:cxn>
                <a:cxn ang="0">
                  <a:pos x="586" y="455"/>
                </a:cxn>
                <a:cxn ang="0">
                  <a:pos x="499" y="444"/>
                </a:cxn>
              </a:cxnLst>
              <a:rect l="0" t="0" r="r" b="b"/>
              <a:pathLst>
                <a:path w="597" h="455">
                  <a:moveTo>
                    <a:pt x="499" y="444"/>
                  </a:moveTo>
                  <a:lnTo>
                    <a:pt x="0" y="421"/>
                  </a:lnTo>
                  <a:lnTo>
                    <a:pt x="22" y="170"/>
                  </a:lnTo>
                  <a:lnTo>
                    <a:pt x="44" y="0"/>
                  </a:lnTo>
                  <a:lnTo>
                    <a:pt x="456" y="22"/>
                  </a:lnTo>
                  <a:lnTo>
                    <a:pt x="597" y="22"/>
                  </a:lnTo>
                  <a:lnTo>
                    <a:pt x="586" y="136"/>
                  </a:lnTo>
                  <a:lnTo>
                    <a:pt x="586" y="455"/>
                  </a:lnTo>
                  <a:lnTo>
                    <a:pt x="499" y="444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08DE0AE6-5132-5542-BB08-A22CC0581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2216" y="1885032"/>
              <a:ext cx="400771" cy="230811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0" y="159"/>
                </a:cxn>
                <a:cxn ang="0">
                  <a:pos x="119" y="125"/>
                </a:cxn>
                <a:cxn ang="0">
                  <a:pos x="152" y="114"/>
                </a:cxn>
                <a:cxn ang="0">
                  <a:pos x="184" y="148"/>
                </a:cxn>
                <a:cxn ang="0">
                  <a:pos x="206" y="136"/>
                </a:cxn>
                <a:cxn ang="0">
                  <a:pos x="228" y="125"/>
                </a:cxn>
                <a:cxn ang="0">
                  <a:pos x="228" y="136"/>
                </a:cxn>
                <a:cxn ang="0">
                  <a:pos x="228" y="136"/>
                </a:cxn>
                <a:cxn ang="0">
                  <a:pos x="249" y="136"/>
                </a:cxn>
                <a:cxn ang="0">
                  <a:pos x="260" y="136"/>
                </a:cxn>
                <a:cxn ang="0">
                  <a:pos x="271" y="91"/>
                </a:cxn>
                <a:cxn ang="0">
                  <a:pos x="260" y="57"/>
                </a:cxn>
                <a:cxn ang="0">
                  <a:pos x="249" y="57"/>
                </a:cxn>
                <a:cxn ang="0">
                  <a:pos x="249" y="91"/>
                </a:cxn>
                <a:cxn ang="0">
                  <a:pos x="260" y="102"/>
                </a:cxn>
                <a:cxn ang="0">
                  <a:pos x="228" y="102"/>
                </a:cxn>
                <a:cxn ang="0">
                  <a:pos x="173" y="57"/>
                </a:cxn>
                <a:cxn ang="0">
                  <a:pos x="173" y="11"/>
                </a:cxn>
                <a:cxn ang="0">
                  <a:pos x="163" y="0"/>
                </a:cxn>
                <a:cxn ang="0">
                  <a:pos x="130" y="34"/>
                </a:cxn>
                <a:cxn ang="0">
                  <a:pos x="43" y="57"/>
                </a:cxn>
                <a:cxn ang="0">
                  <a:pos x="0" y="79"/>
                </a:cxn>
                <a:cxn ang="0">
                  <a:pos x="0" y="136"/>
                </a:cxn>
              </a:cxnLst>
              <a:rect l="0" t="0" r="r" b="b"/>
              <a:pathLst>
                <a:path w="271" h="159">
                  <a:moveTo>
                    <a:pt x="0" y="136"/>
                  </a:moveTo>
                  <a:lnTo>
                    <a:pt x="0" y="159"/>
                  </a:lnTo>
                  <a:lnTo>
                    <a:pt x="119" y="125"/>
                  </a:lnTo>
                  <a:lnTo>
                    <a:pt x="152" y="114"/>
                  </a:lnTo>
                  <a:lnTo>
                    <a:pt x="184" y="148"/>
                  </a:lnTo>
                  <a:lnTo>
                    <a:pt x="206" y="136"/>
                  </a:lnTo>
                  <a:lnTo>
                    <a:pt x="228" y="125"/>
                  </a:lnTo>
                  <a:lnTo>
                    <a:pt x="228" y="136"/>
                  </a:lnTo>
                  <a:lnTo>
                    <a:pt x="228" y="136"/>
                  </a:lnTo>
                  <a:lnTo>
                    <a:pt x="249" y="136"/>
                  </a:lnTo>
                  <a:lnTo>
                    <a:pt x="260" y="136"/>
                  </a:lnTo>
                  <a:lnTo>
                    <a:pt x="271" y="91"/>
                  </a:lnTo>
                  <a:lnTo>
                    <a:pt x="260" y="57"/>
                  </a:lnTo>
                  <a:lnTo>
                    <a:pt x="249" y="57"/>
                  </a:lnTo>
                  <a:lnTo>
                    <a:pt x="249" y="91"/>
                  </a:lnTo>
                  <a:lnTo>
                    <a:pt x="260" y="102"/>
                  </a:lnTo>
                  <a:lnTo>
                    <a:pt x="228" y="102"/>
                  </a:lnTo>
                  <a:lnTo>
                    <a:pt x="173" y="57"/>
                  </a:lnTo>
                  <a:lnTo>
                    <a:pt x="173" y="11"/>
                  </a:lnTo>
                  <a:lnTo>
                    <a:pt x="163" y="0"/>
                  </a:lnTo>
                  <a:lnTo>
                    <a:pt x="130" y="34"/>
                  </a:lnTo>
                  <a:lnTo>
                    <a:pt x="43" y="57"/>
                  </a:lnTo>
                  <a:lnTo>
                    <a:pt x="0" y="79"/>
                  </a:lnTo>
                  <a:lnTo>
                    <a:pt x="0" y="136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78" name="Text Box 85">
              <a:extLst>
                <a:ext uri="{FF2B5EF4-FFF2-40B4-BE49-F238E27FC236}">
                  <a16:creationId xmlns:a16="http://schemas.microsoft.com/office/drawing/2014/main" id="{9FB016D4-AEC3-FB4C-BDEB-3A2E674923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463" y="3603409"/>
              <a:ext cx="420327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NM - 4</a:t>
              </a:r>
            </a:p>
          </p:txBody>
        </p:sp>
        <p:sp>
          <p:nvSpPr>
            <p:cNvPr id="79" name="Text Box 85">
              <a:extLst>
                <a:ext uri="{FF2B5EF4-FFF2-40B4-BE49-F238E27FC236}">
                  <a16:creationId xmlns:a16="http://schemas.microsoft.com/office/drawing/2014/main" id="{577A591E-3144-E148-ACD3-7092CC8F4C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922" y="4079307"/>
              <a:ext cx="421812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TX - 22</a:t>
              </a:r>
            </a:p>
          </p:txBody>
        </p:sp>
        <p:sp>
          <p:nvSpPr>
            <p:cNvPr id="80" name="Text Box 85">
              <a:extLst>
                <a:ext uri="{FF2B5EF4-FFF2-40B4-BE49-F238E27FC236}">
                  <a16:creationId xmlns:a16="http://schemas.microsoft.com/office/drawing/2014/main" id="{15059318-310D-5243-8BF7-4E268A9A26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1659" y="3478466"/>
              <a:ext cx="393611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OK - 4</a:t>
              </a:r>
            </a:p>
          </p:txBody>
        </p:sp>
        <p:sp>
          <p:nvSpPr>
            <p:cNvPr id="81" name="Text Box 85">
              <a:extLst>
                <a:ext uri="{FF2B5EF4-FFF2-40B4-BE49-F238E27FC236}">
                  <a16:creationId xmlns:a16="http://schemas.microsoft.com/office/drawing/2014/main" id="{CCA41551-F873-0646-9F9B-6619406452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817" y="3000135"/>
              <a:ext cx="374318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KS - 6</a:t>
              </a:r>
            </a:p>
          </p:txBody>
        </p:sp>
        <p:sp>
          <p:nvSpPr>
            <p:cNvPr id="82" name="Text Box 85">
              <a:extLst>
                <a:ext uri="{FF2B5EF4-FFF2-40B4-BE49-F238E27FC236}">
                  <a16:creationId xmlns:a16="http://schemas.microsoft.com/office/drawing/2014/main" id="{18F3F01A-202D-3140-8D5E-FAB65B711E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23032" y="2915922"/>
              <a:ext cx="436654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CO - 11</a:t>
              </a:r>
            </a:p>
          </p:txBody>
        </p:sp>
        <p:sp>
          <p:nvSpPr>
            <p:cNvPr id="83" name="Text Box 85">
              <a:extLst>
                <a:ext uri="{FF2B5EF4-FFF2-40B4-BE49-F238E27FC236}">
                  <a16:creationId xmlns:a16="http://schemas.microsoft.com/office/drawing/2014/main" id="{310F36EC-626B-3A48-8D6E-008F032AC1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9390" y="2546531"/>
              <a:ext cx="386191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NE - 4</a:t>
              </a:r>
            </a:p>
          </p:txBody>
        </p:sp>
        <p:sp>
          <p:nvSpPr>
            <p:cNvPr id="84" name="Text Box 85">
              <a:extLst>
                <a:ext uri="{FF2B5EF4-FFF2-40B4-BE49-F238E27FC236}">
                  <a16:creationId xmlns:a16="http://schemas.microsoft.com/office/drawing/2014/main" id="{A2F510B4-F6AC-CF4A-B160-0124989E7C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0277" y="2828400"/>
              <a:ext cx="386191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UT - 2</a:t>
              </a:r>
            </a:p>
          </p:txBody>
        </p:sp>
        <p:sp>
          <p:nvSpPr>
            <p:cNvPr id="85" name="Text Box 85">
              <a:extLst>
                <a:ext uri="{FF2B5EF4-FFF2-40B4-BE49-F238E27FC236}">
                  <a16:creationId xmlns:a16="http://schemas.microsoft.com/office/drawing/2014/main" id="{798EB16C-9B5A-2048-91E5-CBA6CD017C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8560" y="2101791"/>
              <a:ext cx="381738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SD - 1</a:t>
              </a:r>
            </a:p>
          </p:txBody>
        </p:sp>
        <p:sp>
          <p:nvSpPr>
            <p:cNvPr id="86" name="Text Box 85">
              <a:extLst>
                <a:ext uri="{FF2B5EF4-FFF2-40B4-BE49-F238E27FC236}">
                  <a16:creationId xmlns:a16="http://schemas.microsoft.com/office/drawing/2014/main" id="{04C43506-D1EE-EF4A-A7A8-23EF4992E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7099" y="1588338"/>
              <a:ext cx="420327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MN - 6</a:t>
              </a:r>
            </a:p>
          </p:txBody>
        </p:sp>
        <p:sp>
          <p:nvSpPr>
            <p:cNvPr id="87" name="Text Box 85">
              <a:extLst>
                <a:ext uri="{FF2B5EF4-FFF2-40B4-BE49-F238E27FC236}">
                  <a16:creationId xmlns:a16="http://schemas.microsoft.com/office/drawing/2014/main" id="{92A5FD4D-3928-594D-90BC-8E2060A11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5581" y="2415046"/>
              <a:ext cx="360959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IA - 1</a:t>
              </a:r>
            </a:p>
          </p:txBody>
        </p:sp>
        <p:sp>
          <p:nvSpPr>
            <p:cNvPr id="88" name="Text Box 85">
              <a:extLst>
                <a:ext uri="{FF2B5EF4-FFF2-40B4-BE49-F238E27FC236}">
                  <a16:creationId xmlns:a16="http://schemas.microsoft.com/office/drawing/2014/main" id="{16F2DE99-FB2D-0849-B2D9-6E4564E96A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3884" y="3061179"/>
              <a:ext cx="421812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Book Antiqua" panose="02040602050305030304" pitchFamily="18" charset="0"/>
                  <a:cs typeface="Arial" pitchFamily="34" charset="0"/>
                </a:defRPr>
              </a:lvl1pPr>
            </a:lstStyle>
            <a:p>
              <a:r>
                <a:rPr lang="en-US" sz="750" dirty="0">
                  <a:latin typeface="+mn-lt"/>
                </a:rPr>
                <a:t>MO - 7</a:t>
              </a:r>
            </a:p>
          </p:txBody>
        </p:sp>
        <p:sp>
          <p:nvSpPr>
            <p:cNvPr id="89" name="Text Box 85">
              <a:extLst>
                <a:ext uri="{FF2B5EF4-FFF2-40B4-BE49-F238E27FC236}">
                  <a16:creationId xmlns:a16="http://schemas.microsoft.com/office/drawing/2014/main" id="{AD284669-16C5-3441-B7CB-3EDF0A890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3400" y="3569995"/>
              <a:ext cx="408453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AR - 2 </a:t>
              </a:r>
            </a:p>
          </p:txBody>
        </p:sp>
        <p:sp>
          <p:nvSpPr>
            <p:cNvPr id="90" name="Text Box 85">
              <a:extLst>
                <a:ext uri="{FF2B5EF4-FFF2-40B4-BE49-F238E27FC236}">
                  <a16:creationId xmlns:a16="http://schemas.microsoft.com/office/drawing/2014/main" id="{11D9CF88-64BF-F941-826F-0DBDBBBE17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0171" y="4309113"/>
              <a:ext cx="353539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LA- 3</a:t>
              </a:r>
            </a:p>
          </p:txBody>
        </p:sp>
        <p:sp>
          <p:nvSpPr>
            <p:cNvPr id="91" name="Text Box 85">
              <a:extLst>
                <a:ext uri="{FF2B5EF4-FFF2-40B4-BE49-F238E27FC236}">
                  <a16:creationId xmlns:a16="http://schemas.microsoft.com/office/drawing/2014/main" id="{A8E65188-763F-134C-B9D4-90FE64E31C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4620" y="2237462"/>
              <a:ext cx="297139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WY</a:t>
              </a:r>
            </a:p>
          </p:txBody>
        </p:sp>
        <p:sp>
          <p:nvSpPr>
            <p:cNvPr id="92" name="Text Box 85">
              <a:extLst>
                <a:ext uri="{FF2B5EF4-FFF2-40B4-BE49-F238E27FC236}">
                  <a16:creationId xmlns:a16="http://schemas.microsoft.com/office/drawing/2014/main" id="{E786AF74-49B9-6344-A103-4A32A90C74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7250" y="1548871"/>
              <a:ext cx="405485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MT - 2</a:t>
              </a:r>
            </a:p>
          </p:txBody>
        </p:sp>
        <p:sp>
          <p:nvSpPr>
            <p:cNvPr id="93" name="Text Box 85">
              <a:extLst>
                <a:ext uri="{FF2B5EF4-FFF2-40B4-BE49-F238E27FC236}">
                  <a16:creationId xmlns:a16="http://schemas.microsoft.com/office/drawing/2014/main" id="{1C522BDA-40B9-454F-882D-769392F1B1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8211" y="1606285"/>
              <a:ext cx="399548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ND - 2</a:t>
              </a:r>
            </a:p>
          </p:txBody>
        </p:sp>
        <p:sp>
          <p:nvSpPr>
            <p:cNvPr id="94" name="Text Box 85">
              <a:extLst>
                <a:ext uri="{FF2B5EF4-FFF2-40B4-BE49-F238E27FC236}">
                  <a16:creationId xmlns:a16="http://schemas.microsoft.com/office/drawing/2014/main" id="{484234FA-1A6C-8640-A88F-BD9B2C4F1E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62244" y="1925590"/>
              <a:ext cx="387674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WI - 4</a:t>
              </a:r>
            </a:p>
          </p:txBody>
        </p:sp>
        <p:sp>
          <p:nvSpPr>
            <p:cNvPr id="95" name="Text Box 85">
              <a:extLst>
                <a:ext uri="{FF2B5EF4-FFF2-40B4-BE49-F238E27FC236}">
                  <a16:creationId xmlns:a16="http://schemas.microsoft.com/office/drawing/2014/main" id="{81866488-8C27-5C4E-BEBE-2AD587C95D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5641" y="2673777"/>
              <a:ext cx="395096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NV - 3</a:t>
              </a:r>
            </a:p>
          </p:txBody>
        </p:sp>
        <p:sp>
          <p:nvSpPr>
            <p:cNvPr id="96" name="Freeform 56">
              <a:extLst>
                <a:ext uri="{FF2B5EF4-FFF2-40B4-BE49-F238E27FC236}">
                  <a16:creationId xmlns:a16="http://schemas.microsoft.com/office/drawing/2014/main" id="{90AB29EE-C46F-D94D-989A-3A3CD4CF8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04" y="1052081"/>
              <a:ext cx="1347742" cy="1265628"/>
            </a:xfrm>
            <a:custGeom>
              <a:avLst/>
              <a:gdLst/>
              <a:ahLst/>
              <a:cxnLst>
                <a:cxn ang="0">
                  <a:pos x="618" y="137"/>
                </a:cxn>
                <a:cxn ang="0">
                  <a:pos x="477" y="80"/>
                </a:cxn>
                <a:cxn ang="0">
                  <a:pos x="239" y="46"/>
                </a:cxn>
                <a:cxn ang="0">
                  <a:pos x="173" y="91"/>
                </a:cxn>
                <a:cxn ang="0">
                  <a:pos x="152" y="148"/>
                </a:cxn>
                <a:cxn ang="0">
                  <a:pos x="206" y="240"/>
                </a:cxn>
                <a:cxn ang="0">
                  <a:pos x="206" y="274"/>
                </a:cxn>
                <a:cxn ang="0">
                  <a:pos x="163" y="217"/>
                </a:cxn>
                <a:cxn ang="0">
                  <a:pos x="76" y="262"/>
                </a:cxn>
                <a:cxn ang="0">
                  <a:pos x="97" y="342"/>
                </a:cxn>
                <a:cxn ang="0">
                  <a:pos x="184" y="399"/>
                </a:cxn>
                <a:cxn ang="0">
                  <a:pos x="119" y="422"/>
                </a:cxn>
                <a:cxn ang="0">
                  <a:pos x="22" y="467"/>
                </a:cxn>
                <a:cxn ang="0">
                  <a:pos x="97" y="581"/>
                </a:cxn>
                <a:cxn ang="0">
                  <a:pos x="130" y="661"/>
                </a:cxn>
                <a:cxn ang="0">
                  <a:pos x="184" y="741"/>
                </a:cxn>
                <a:cxn ang="0">
                  <a:pos x="54" y="809"/>
                </a:cxn>
                <a:cxn ang="0">
                  <a:pos x="152" y="832"/>
                </a:cxn>
                <a:cxn ang="0">
                  <a:pos x="282" y="684"/>
                </a:cxn>
                <a:cxn ang="0">
                  <a:pos x="380" y="581"/>
                </a:cxn>
                <a:cxn ang="0">
                  <a:pos x="369" y="695"/>
                </a:cxn>
                <a:cxn ang="0">
                  <a:pos x="467" y="604"/>
                </a:cxn>
                <a:cxn ang="0">
                  <a:pos x="553" y="672"/>
                </a:cxn>
                <a:cxn ang="0">
                  <a:pos x="662" y="695"/>
                </a:cxn>
                <a:cxn ang="0">
                  <a:pos x="770" y="729"/>
                </a:cxn>
                <a:cxn ang="0">
                  <a:pos x="803" y="752"/>
                </a:cxn>
                <a:cxn ang="0">
                  <a:pos x="901" y="877"/>
                </a:cxn>
                <a:cxn ang="0">
                  <a:pos x="944" y="923"/>
                </a:cxn>
                <a:cxn ang="0">
                  <a:pos x="890" y="820"/>
                </a:cxn>
                <a:cxn ang="0">
                  <a:pos x="781" y="661"/>
                </a:cxn>
                <a:cxn ang="0">
                  <a:pos x="694" y="672"/>
                </a:cxn>
                <a:cxn ang="0">
                  <a:pos x="640" y="650"/>
                </a:cxn>
                <a:cxn ang="0">
                  <a:pos x="640" y="650"/>
                </a:cxn>
              </a:cxnLst>
              <a:rect l="0" t="0" r="r" b="b"/>
              <a:pathLst>
                <a:path w="955" h="934">
                  <a:moveTo>
                    <a:pt x="640" y="650"/>
                  </a:moveTo>
                  <a:lnTo>
                    <a:pt x="618" y="137"/>
                  </a:lnTo>
                  <a:lnTo>
                    <a:pt x="488" y="91"/>
                  </a:lnTo>
                  <a:lnTo>
                    <a:pt x="477" y="80"/>
                  </a:lnTo>
                  <a:lnTo>
                    <a:pt x="347" y="0"/>
                  </a:lnTo>
                  <a:lnTo>
                    <a:pt x="239" y="46"/>
                  </a:lnTo>
                  <a:lnTo>
                    <a:pt x="206" y="103"/>
                  </a:lnTo>
                  <a:lnTo>
                    <a:pt x="173" y="91"/>
                  </a:lnTo>
                  <a:lnTo>
                    <a:pt x="141" y="103"/>
                  </a:lnTo>
                  <a:lnTo>
                    <a:pt x="152" y="148"/>
                  </a:lnTo>
                  <a:lnTo>
                    <a:pt x="184" y="194"/>
                  </a:lnTo>
                  <a:lnTo>
                    <a:pt x="206" y="240"/>
                  </a:lnTo>
                  <a:lnTo>
                    <a:pt x="217" y="251"/>
                  </a:lnTo>
                  <a:lnTo>
                    <a:pt x="206" y="274"/>
                  </a:lnTo>
                  <a:lnTo>
                    <a:pt x="184" y="262"/>
                  </a:lnTo>
                  <a:lnTo>
                    <a:pt x="163" y="217"/>
                  </a:lnTo>
                  <a:lnTo>
                    <a:pt x="65" y="228"/>
                  </a:lnTo>
                  <a:lnTo>
                    <a:pt x="76" y="262"/>
                  </a:lnTo>
                  <a:lnTo>
                    <a:pt x="65" y="296"/>
                  </a:lnTo>
                  <a:lnTo>
                    <a:pt x="97" y="342"/>
                  </a:lnTo>
                  <a:lnTo>
                    <a:pt x="195" y="353"/>
                  </a:lnTo>
                  <a:lnTo>
                    <a:pt x="184" y="399"/>
                  </a:lnTo>
                  <a:lnTo>
                    <a:pt x="152" y="410"/>
                  </a:lnTo>
                  <a:lnTo>
                    <a:pt x="119" y="422"/>
                  </a:lnTo>
                  <a:lnTo>
                    <a:pt x="97" y="410"/>
                  </a:lnTo>
                  <a:lnTo>
                    <a:pt x="22" y="467"/>
                  </a:lnTo>
                  <a:lnTo>
                    <a:pt x="54" y="581"/>
                  </a:lnTo>
                  <a:lnTo>
                    <a:pt x="97" y="581"/>
                  </a:lnTo>
                  <a:lnTo>
                    <a:pt x="76" y="661"/>
                  </a:lnTo>
                  <a:lnTo>
                    <a:pt x="130" y="661"/>
                  </a:lnTo>
                  <a:lnTo>
                    <a:pt x="206" y="684"/>
                  </a:lnTo>
                  <a:lnTo>
                    <a:pt x="184" y="741"/>
                  </a:lnTo>
                  <a:lnTo>
                    <a:pt x="76" y="809"/>
                  </a:lnTo>
                  <a:lnTo>
                    <a:pt x="54" y="809"/>
                  </a:lnTo>
                  <a:lnTo>
                    <a:pt x="0" y="855"/>
                  </a:lnTo>
                  <a:lnTo>
                    <a:pt x="152" y="832"/>
                  </a:lnTo>
                  <a:lnTo>
                    <a:pt x="304" y="707"/>
                  </a:lnTo>
                  <a:lnTo>
                    <a:pt x="282" y="684"/>
                  </a:lnTo>
                  <a:lnTo>
                    <a:pt x="369" y="604"/>
                  </a:lnTo>
                  <a:lnTo>
                    <a:pt x="380" y="581"/>
                  </a:lnTo>
                  <a:lnTo>
                    <a:pt x="347" y="661"/>
                  </a:lnTo>
                  <a:lnTo>
                    <a:pt x="369" y="695"/>
                  </a:lnTo>
                  <a:lnTo>
                    <a:pt x="456" y="650"/>
                  </a:lnTo>
                  <a:lnTo>
                    <a:pt x="467" y="604"/>
                  </a:lnTo>
                  <a:lnTo>
                    <a:pt x="553" y="661"/>
                  </a:lnTo>
                  <a:lnTo>
                    <a:pt x="553" y="672"/>
                  </a:lnTo>
                  <a:lnTo>
                    <a:pt x="662" y="684"/>
                  </a:lnTo>
                  <a:lnTo>
                    <a:pt x="662" y="695"/>
                  </a:lnTo>
                  <a:lnTo>
                    <a:pt x="770" y="775"/>
                  </a:lnTo>
                  <a:lnTo>
                    <a:pt x="770" y="729"/>
                  </a:lnTo>
                  <a:lnTo>
                    <a:pt x="803" y="763"/>
                  </a:lnTo>
                  <a:lnTo>
                    <a:pt x="803" y="752"/>
                  </a:lnTo>
                  <a:lnTo>
                    <a:pt x="901" y="866"/>
                  </a:lnTo>
                  <a:lnTo>
                    <a:pt x="901" y="877"/>
                  </a:lnTo>
                  <a:lnTo>
                    <a:pt x="955" y="934"/>
                  </a:lnTo>
                  <a:lnTo>
                    <a:pt x="944" y="923"/>
                  </a:lnTo>
                  <a:lnTo>
                    <a:pt x="944" y="855"/>
                  </a:lnTo>
                  <a:lnTo>
                    <a:pt x="890" y="820"/>
                  </a:lnTo>
                  <a:lnTo>
                    <a:pt x="803" y="672"/>
                  </a:lnTo>
                  <a:lnTo>
                    <a:pt x="781" y="661"/>
                  </a:lnTo>
                  <a:lnTo>
                    <a:pt x="749" y="718"/>
                  </a:lnTo>
                  <a:lnTo>
                    <a:pt x="694" y="672"/>
                  </a:lnTo>
                  <a:lnTo>
                    <a:pt x="684" y="638"/>
                  </a:lnTo>
                  <a:lnTo>
                    <a:pt x="640" y="650"/>
                  </a:lnTo>
                  <a:lnTo>
                    <a:pt x="640" y="650"/>
                  </a:lnTo>
                  <a:lnTo>
                    <a:pt x="640" y="65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97" name="Text Box 85">
              <a:extLst>
                <a:ext uri="{FF2B5EF4-FFF2-40B4-BE49-F238E27FC236}">
                  <a16:creationId xmlns:a16="http://schemas.microsoft.com/office/drawing/2014/main" id="{4ED4CF6C-AD0B-9948-A4A1-26764AC768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5995" y="3820196"/>
              <a:ext cx="381738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MS -1</a:t>
              </a:r>
            </a:p>
          </p:txBody>
        </p:sp>
        <p:sp>
          <p:nvSpPr>
            <p:cNvPr id="98" name="Text Box 85">
              <a:extLst>
                <a:ext uri="{FF2B5EF4-FFF2-40B4-BE49-F238E27FC236}">
                  <a16:creationId xmlns:a16="http://schemas.microsoft.com/office/drawing/2014/main" id="{ED6C87B9-BD9D-9F4D-87AD-2BD8ACECFB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6373" y="3799576"/>
              <a:ext cx="418844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AL - 10</a:t>
              </a:r>
            </a:p>
          </p:txBody>
        </p:sp>
        <p:sp>
          <p:nvSpPr>
            <p:cNvPr id="99" name="Text Box 85">
              <a:extLst>
                <a:ext uri="{FF2B5EF4-FFF2-40B4-BE49-F238E27FC236}">
                  <a16:creationId xmlns:a16="http://schemas.microsoft.com/office/drawing/2014/main" id="{D07A27AF-DAD5-3C44-B829-64499DB04F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86488" y="3873305"/>
              <a:ext cx="438137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GA - 11</a:t>
              </a:r>
            </a:p>
          </p:txBody>
        </p:sp>
        <p:sp>
          <p:nvSpPr>
            <p:cNvPr id="100" name="Text Box 85">
              <a:extLst>
                <a:ext uri="{FF2B5EF4-FFF2-40B4-BE49-F238E27FC236}">
                  <a16:creationId xmlns:a16="http://schemas.microsoft.com/office/drawing/2014/main" id="{4816D083-4155-D745-B622-01756CB06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39599" y="4276977"/>
              <a:ext cx="487415" cy="274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FL –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18</a:t>
              </a:r>
            </a:p>
          </p:txBody>
        </p:sp>
        <p:sp>
          <p:nvSpPr>
            <p:cNvPr id="101" name="Text Box 85">
              <a:extLst>
                <a:ext uri="{FF2B5EF4-FFF2-40B4-BE49-F238E27FC236}">
                  <a16:creationId xmlns:a16="http://schemas.microsoft.com/office/drawing/2014/main" id="{13C7AF75-9640-EF4F-A43B-565CD9A314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70820" y="2743619"/>
              <a:ext cx="389160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IL - 13</a:t>
              </a:r>
            </a:p>
          </p:txBody>
        </p:sp>
        <p:sp>
          <p:nvSpPr>
            <p:cNvPr id="102" name="Text Box 85">
              <a:extLst>
                <a:ext uri="{FF2B5EF4-FFF2-40B4-BE49-F238E27FC236}">
                  <a16:creationId xmlns:a16="http://schemas.microsoft.com/office/drawing/2014/main" id="{E85CD051-276C-3847-8360-21CD37F1D3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2386" y="3523825"/>
              <a:ext cx="372832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SC - 5</a:t>
              </a:r>
            </a:p>
          </p:txBody>
        </p:sp>
        <p:sp>
          <p:nvSpPr>
            <p:cNvPr id="103" name="Text Box 85">
              <a:extLst>
                <a:ext uri="{FF2B5EF4-FFF2-40B4-BE49-F238E27FC236}">
                  <a16:creationId xmlns:a16="http://schemas.microsoft.com/office/drawing/2014/main" id="{915F8569-3C16-574D-96DD-680509E1A6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9980" y="3227584"/>
              <a:ext cx="435169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NC - 12</a:t>
              </a:r>
            </a:p>
          </p:txBody>
        </p:sp>
        <p:sp>
          <p:nvSpPr>
            <p:cNvPr id="104" name="Text Box 85">
              <a:extLst>
                <a:ext uri="{FF2B5EF4-FFF2-40B4-BE49-F238E27FC236}">
                  <a16:creationId xmlns:a16="http://schemas.microsoft.com/office/drawing/2014/main" id="{13CB5C3F-0CFF-CB4F-B3DB-E2FD76E59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87722" y="3380155"/>
              <a:ext cx="387674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TN - 6</a:t>
              </a:r>
            </a:p>
          </p:txBody>
        </p:sp>
        <p:sp>
          <p:nvSpPr>
            <p:cNvPr id="105" name="Text Box 85">
              <a:extLst>
                <a:ext uri="{FF2B5EF4-FFF2-40B4-BE49-F238E27FC236}">
                  <a16:creationId xmlns:a16="http://schemas.microsoft.com/office/drawing/2014/main" id="{8DD97190-6B78-7B49-88EF-46D84F8EE7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6813" y="2545937"/>
              <a:ext cx="445559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OH - 11</a:t>
              </a:r>
            </a:p>
          </p:txBody>
        </p:sp>
        <p:sp>
          <p:nvSpPr>
            <p:cNvPr id="106" name="Text Box 85">
              <a:extLst>
                <a:ext uri="{FF2B5EF4-FFF2-40B4-BE49-F238E27FC236}">
                  <a16:creationId xmlns:a16="http://schemas.microsoft.com/office/drawing/2014/main" id="{B9397022-BCD4-C44B-9285-A1F2563EC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8937" y="2892177"/>
              <a:ext cx="433686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VA </a:t>
              </a:r>
              <a:r>
                <a:rPr lang="en-US" sz="750" b="1">
                  <a:solidFill>
                    <a:schemeClr val="bg1"/>
                  </a:solidFill>
                  <a:cs typeface="Arial" pitchFamily="34" charset="0"/>
                </a:rPr>
                <a:t>- 22</a:t>
              </a:r>
              <a:endParaRPr lang="en-US" sz="75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07" name="Text Box 85">
              <a:extLst>
                <a:ext uri="{FF2B5EF4-FFF2-40B4-BE49-F238E27FC236}">
                  <a16:creationId xmlns:a16="http://schemas.microsoft.com/office/drawing/2014/main" id="{437A37D1-60EA-3D4C-BFF5-71BF409E90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5350" y="3059600"/>
              <a:ext cx="378769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KY - 6</a:t>
              </a:r>
            </a:p>
          </p:txBody>
        </p:sp>
        <p:sp>
          <p:nvSpPr>
            <p:cNvPr id="108" name="Text Box 85">
              <a:extLst>
                <a:ext uri="{FF2B5EF4-FFF2-40B4-BE49-F238E27FC236}">
                  <a16:creationId xmlns:a16="http://schemas.microsoft.com/office/drawing/2014/main" id="{C37CA71E-59F1-5445-AC2D-31066FE65C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6957" y="2777626"/>
              <a:ext cx="368381" cy="274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defPPr>
                <a:defRPr lang="en-US"/>
              </a:defPPr>
              <a:lvl1pPr fontAlgn="base">
                <a:spcBef>
                  <a:spcPct val="0"/>
                </a:spcBef>
                <a:spcAft>
                  <a:spcPct val="0"/>
                </a:spcAft>
                <a:defRPr sz="900" b="1">
                  <a:solidFill>
                    <a:schemeClr val="bg1"/>
                  </a:solidFill>
                  <a:latin typeface="Book Antiqua" panose="02040602050305030304" pitchFamily="18" charset="0"/>
                  <a:cs typeface="Arial" pitchFamily="34" charset="0"/>
                </a:defRPr>
              </a:lvl1pPr>
            </a:lstStyle>
            <a:p>
              <a:pPr algn="ctr"/>
              <a:r>
                <a:rPr lang="en-US" sz="750" dirty="0">
                  <a:latin typeface="+mn-lt"/>
                </a:rPr>
                <a:t>WV –</a:t>
              </a:r>
            </a:p>
            <a:p>
              <a:pPr algn="ctr"/>
              <a:r>
                <a:rPr lang="en-US" sz="750" dirty="0">
                  <a:latin typeface="+mn-lt"/>
                </a:rPr>
                <a:t>3</a:t>
              </a:r>
            </a:p>
          </p:txBody>
        </p:sp>
        <p:sp>
          <p:nvSpPr>
            <p:cNvPr id="109" name="Text Box 85">
              <a:extLst>
                <a:ext uri="{FF2B5EF4-FFF2-40B4-BE49-F238E27FC236}">
                  <a16:creationId xmlns:a16="http://schemas.microsoft.com/office/drawing/2014/main" id="{07B99CFE-EC0E-C64A-AB83-D1010BA4A3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76882" y="1357657"/>
              <a:ext cx="396580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WA -8</a:t>
              </a:r>
            </a:p>
          </p:txBody>
        </p:sp>
        <p:sp>
          <p:nvSpPr>
            <p:cNvPr id="110" name="Text Box 85">
              <a:extLst>
                <a:ext uri="{FF2B5EF4-FFF2-40B4-BE49-F238E27FC236}">
                  <a16:creationId xmlns:a16="http://schemas.microsoft.com/office/drawing/2014/main" id="{F33E031B-44D6-DC47-A818-68AC822B1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1085" y="1851202"/>
              <a:ext cx="395096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OR - 4</a:t>
              </a:r>
            </a:p>
          </p:txBody>
        </p:sp>
        <p:sp>
          <p:nvSpPr>
            <p:cNvPr id="111" name="Text Box 85">
              <a:extLst>
                <a:ext uri="{FF2B5EF4-FFF2-40B4-BE49-F238E27FC236}">
                  <a16:creationId xmlns:a16="http://schemas.microsoft.com/office/drawing/2014/main" id="{B174B1A5-4B13-B44A-A7AF-7B10879995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755" y="2999835"/>
              <a:ext cx="429232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CA - 14</a:t>
              </a:r>
            </a:p>
          </p:txBody>
        </p:sp>
        <p:sp>
          <p:nvSpPr>
            <p:cNvPr id="112" name="Text Box 85">
              <a:extLst>
                <a:ext uri="{FF2B5EF4-FFF2-40B4-BE49-F238E27FC236}">
                  <a16:creationId xmlns:a16="http://schemas.microsoft.com/office/drawing/2014/main" id="{9A40D4B9-1E87-7748-AEF3-E7A4AACA5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4243" y="2659330"/>
              <a:ext cx="340181" cy="274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IN –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6</a:t>
              </a:r>
            </a:p>
          </p:txBody>
        </p:sp>
        <p:sp>
          <p:nvSpPr>
            <p:cNvPr id="113" name="Text Box 85">
              <a:extLst>
                <a:ext uri="{FF2B5EF4-FFF2-40B4-BE49-F238E27FC236}">
                  <a16:creationId xmlns:a16="http://schemas.microsoft.com/office/drawing/2014/main" id="{9D209E2C-3A57-374C-AA86-E4A995ACA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2270" y="2305961"/>
              <a:ext cx="429232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PA - 14</a:t>
              </a:r>
            </a:p>
          </p:txBody>
        </p:sp>
        <p:sp>
          <p:nvSpPr>
            <p:cNvPr id="114" name="Text Box 85">
              <a:extLst>
                <a:ext uri="{FF2B5EF4-FFF2-40B4-BE49-F238E27FC236}">
                  <a16:creationId xmlns:a16="http://schemas.microsoft.com/office/drawing/2014/main" id="{7C84B0F0-2836-7D42-9B1F-428A6DD94E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8327" y="2159523"/>
              <a:ext cx="429232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MI - 13</a:t>
              </a:r>
            </a:p>
          </p:txBody>
        </p:sp>
        <p:sp>
          <p:nvSpPr>
            <p:cNvPr id="115" name="Text Box 85">
              <a:extLst>
                <a:ext uri="{FF2B5EF4-FFF2-40B4-BE49-F238E27FC236}">
                  <a16:creationId xmlns:a16="http://schemas.microsoft.com/office/drawing/2014/main" id="{B18ED0BB-B0A8-7045-8802-C7052710AD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61147" y="1970435"/>
              <a:ext cx="433686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NY - 15</a:t>
              </a:r>
            </a:p>
          </p:txBody>
        </p:sp>
        <p:sp>
          <p:nvSpPr>
            <p:cNvPr id="116" name="Text Box 85">
              <a:extLst>
                <a:ext uri="{FF2B5EF4-FFF2-40B4-BE49-F238E27FC236}">
                  <a16:creationId xmlns:a16="http://schemas.microsoft.com/office/drawing/2014/main" id="{A5284571-1F6B-454F-94E9-3B8D8C529E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33205" y="1454664"/>
              <a:ext cx="380254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cs typeface="Arial" pitchFamily="34" charset="0"/>
                </a:rPr>
                <a:t>VT - 2</a:t>
              </a:r>
            </a:p>
          </p:txBody>
        </p:sp>
        <p:sp>
          <p:nvSpPr>
            <p:cNvPr id="117" name="Text Box 85">
              <a:extLst>
                <a:ext uri="{FF2B5EF4-FFF2-40B4-BE49-F238E27FC236}">
                  <a16:creationId xmlns:a16="http://schemas.microsoft.com/office/drawing/2014/main" id="{6EC98067-3B68-B840-826E-BC5B6CEB2E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17927" y="2084895"/>
              <a:ext cx="363927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ID - 3</a:t>
              </a:r>
            </a:p>
          </p:txBody>
        </p:sp>
        <p:sp>
          <p:nvSpPr>
            <p:cNvPr id="118" name="Freeform 10">
              <a:extLst>
                <a:ext uri="{FF2B5EF4-FFF2-40B4-BE49-F238E27FC236}">
                  <a16:creationId xmlns:a16="http://schemas.microsoft.com/office/drawing/2014/main" id="{0F5BE9FA-E746-E64A-9F65-56E392C07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243" y="1089526"/>
              <a:ext cx="464134" cy="761676"/>
            </a:xfrm>
            <a:custGeom>
              <a:avLst/>
              <a:gdLst/>
              <a:ahLst/>
              <a:cxnLst>
                <a:cxn ang="0">
                  <a:pos x="0" y="296"/>
                </a:cxn>
                <a:cxn ang="0">
                  <a:pos x="87" y="512"/>
                </a:cxn>
                <a:cxn ang="0">
                  <a:pos x="108" y="524"/>
                </a:cxn>
                <a:cxn ang="0">
                  <a:pos x="130" y="432"/>
                </a:cxn>
                <a:cxn ang="0">
                  <a:pos x="315" y="239"/>
                </a:cxn>
                <a:cxn ang="0">
                  <a:pos x="293" y="193"/>
                </a:cxn>
                <a:cxn ang="0">
                  <a:pos x="271" y="205"/>
                </a:cxn>
                <a:cxn ang="0">
                  <a:pos x="239" y="159"/>
                </a:cxn>
                <a:cxn ang="0">
                  <a:pos x="195" y="34"/>
                </a:cxn>
                <a:cxn ang="0">
                  <a:pos x="184" y="22"/>
                </a:cxn>
                <a:cxn ang="0">
                  <a:pos x="119" y="0"/>
                </a:cxn>
                <a:cxn ang="0">
                  <a:pos x="108" y="11"/>
                </a:cxn>
                <a:cxn ang="0">
                  <a:pos x="87" y="22"/>
                </a:cxn>
                <a:cxn ang="0">
                  <a:pos x="54" y="22"/>
                </a:cxn>
                <a:cxn ang="0">
                  <a:pos x="22" y="102"/>
                </a:cxn>
                <a:cxn ang="0">
                  <a:pos x="22" y="102"/>
                </a:cxn>
                <a:cxn ang="0">
                  <a:pos x="32" y="125"/>
                </a:cxn>
                <a:cxn ang="0">
                  <a:pos x="22" y="182"/>
                </a:cxn>
                <a:cxn ang="0">
                  <a:pos x="43" y="193"/>
                </a:cxn>
                <a:cxn ang="0">
                  <a:pos x="0" y="296"/>
                </a:cxn>
              </a:cxnLst>
              <a:rect l="0" t="0" r="r" b="b"/>
              <a:pathLst>
                <a:path w="315" h="524">
                  <a:moveTo>
                    <a:pt x="0" y="296"/>
                  </a:moveTo>
                  <a:lnTo>
                    <a:pt x="87" y="512"/>
                  </a:lnTo>
                  <a:lnTo>
                    <a:pt x="108" y="524"/>
                  </a:lnTo>
                  <a:lnTo>
                    <a:pt x="130" y="432"/>
                  </a:lnTo>
                  <a:lnTo>
                    <a:pt x="315" y="239"/>
                  </a:lnTo>
                  <a:lnTo>
                    <a:pt x="293" y="193"/>
                  </a:lnTo>
                  <a:lnTo>
                    <a:pt x="271" y="205"/>
                  </a:lnTo>
                  <a:lnTo>
                    <a:pt x="239" y="159"/>
                  </a:lnTo>
                  <a:lnTo>
                    <a:pt x="195" y="34"/>
                  </a:lnTo>
                  <a:lnTo>
                    <a:pt x="184" y="22"/>
                  </a:lnTo>
                  <a:lnTo>
                    <a:pt x="119" y="0"/>
                  </a:lnTo>
                  <a:lnTo>
                    <a:pt x="108" y="11"/>
                  </a:lnTo>
                  <a:lnTo>
                    <a:pt x="87" y="22"/>
                  </a:lnTo>
                  <a:lnTo>
                    <a:pt x="54" y="22"/>
                  </a:lnTo>
                  <a:lnTo>
                    <a:pt x="22" y="102"/>
                  </a:lnTo>
                  <a:lnTo>
                    <a:pt x="22" y="102"/>
                  </a:lnTo>
                  <a:lnTo>
                    <a:pt x="32" y="125"/>
                  </a:lnTo>
                  <a:lnTo>
                    <a:pt x="22" y="182"/>
                  </a:lnTo>
                  <a:lnTo>
                    <a:pt x="43" y="193"/>
                  </a:lnTo>
                  <a:lnTo>
                    <a:pt x="0" y="296"/>
                  </a:lnTo>
                </a:path>
              </a:pathLst>
            </a:custGeom>
            <a:solidFill>
              <a:srgbClr val="9B4515"/>
            </a:solidFill>
            <a:ln w="28575" cap="rnd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75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19" name="Text Box 85">
              <a:extLst>
                <a:ext uri="{FF2B5EF4-FFF2-40B4-BE49-F238E27FC236}">
                  <a16:creationId xmlns:a16="http://schemas.microsoft.com/office/drawing/2014/main" id="{6FB22C8D-130B-F145-A907-F857187D3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71413" y="1316192"/>
              <a:ext cx="868704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b="1" dirty="0">
                  <a:solidFill>
                    <a:schemeClr val="bg1"/>
                  </a:solidFill>
                  <a:cs typeface="Arial" pitchFamily="34" charset="0"/>
                </a:rPr>
                <a:t>ME – 2</a:t>
              </a:r>
            </a:p>
          </p:txBody>
        </p: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945E4E20-0F65-A045-A98C-4D82BC0CB0C6}"/>
                </a:ext>
              </a:extLst>
            </p:cNvPr>
            <p:cNvGrpSpPr/>
            <p:nvPr/>
          </p:nvGrpSpPr>
          <p:grpSpPr>
            <a:xfrm>
              <a:off x="7856093" y="1678429"/>
              <a:ext cx="414390" cy="1027986"/>
              <a:chOff x="8124845" y="1727991"/>
              <a:chExt cx="414390" cy="1027986"/>
            </a:xfrm>
          </p:grpSpPr>
          <p:sp>
            <p:nvSpPr>
              <p:cNvPr id="130" name="Text Box 85">
                <a:extLst>
                  <a:ext uri="{FF2B5EF4-FFF2-40B4-BE49-F238E27FC236}">
                    <a16:creationId xmlns:a16="http://schemas.microsoft.com/office/drawing/2014/main" id="{CB10E78C-2CD2-5045-9D67-7EC4EB806D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4845" y="1727991"/>
                <a:ext cx="399548" cy="17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en-US" sz="750" b="1" dirty="0">
                    <a:cs typeface="Arial" pitchFamily="34" charset="0"/>
                  </a:rPr>
                  <a:t>NH - 2</a:t>
                </a:r>
              </a:p>
            </p:txBody>
          </p:sp>
          <p:sp>
            <p:nvSpPr>
              <p:cNvPr id="131" name="Text Box 85">
                <a:extLst>
                  <a:ext uri="{FF2B5EF4-FFF2-40B4-BE49-F238E27FC236}">
                    <a16:creationId xmlns:a16="http://schemas.microsoft.com/office/drawing/2014/main" id="{B7C5F43E-9222-E04D-9B8D-4B301BAF2C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4845" y="1905372"/>
                <a:ext cx="414390" cy="17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en-US" sz="750" b="1" dirty="0">
                    <a:cs typeface="Arial" pitchFamily="34" charset="0"/>
                  </a:rPr>
                  <a:t>MA - 5</a:t>
                </a:r>
              </a:p>
            </p:txBody>
          </p:sp>
          <p:sp>
            <p:nvSpPr>
              <p:cNvPr id="132" name="Text Box 85">
                <a:extLst>
                  <a:ext uri="{FF2B5EF4-FFF2-40B4-BE49-F238E27FC236}">
                    <a16:creationId xmlns:a16="http://schemas.microsoft.com/office/drawing/2014/main" id="{5036CB58-B95B-734C-85B5-3C345B5937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4845" y="2068992"/>
                <a:ext cx="357990" cy="17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en-US" sz="750" b="1" dirty="0">
                    <a:cs typeface="Arial" pitchFamily="34" charset="0"/>
                  </a:rPr>
                  <a:t>RI - 3</a:t>
                </a:r>
              </a:p>
            </p:txBody>
          </p:sp>
          <p:sp>
            <p:nvSpPr>
              <p:cNvPr id="133" name="Text Box 85">
                <a:extLst>
                  <a:ext uri="{FF2B5EF4-FFF2-40B4-BE49-F238E27FC236}">
                    <a16:creationId xmlns:a16="http://schemas.microsoft.com/office/drawing/2014/main" id="{34484C45-0FAE-D140-8629-657CB4C166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4845" y="2241383"/>
                <a:ext cx="375801" cy="17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en-US" sz="750" b="1" dirty="0">
                    <a:cs typeface="Arial" pitchFamily="34" charset="0"/>
                  </a:rPr>
                  <a:t>CT - 2</a:t>
                </a:r>
              </a:p>
            </p:txBody>
          </p:sp>
          <p:sp>
            <p:nvSpPr>
              <p:cNvPr id="134" name="Text Box 85">
                <a:extLst>
                  <a:ext uri="{FF2B5EF4-FFF2-40B4-BE49-F238E27FC236}">
                    <a16:creationId xmlns:a16="http://schemas.microsoft.com/office/drawing/2014/main" id="{180DAA44-0EB7-4246-86F6-1B30F410A4B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4845" y="2412462"/>
                <a:ext cx="372832" cy="17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en-US" sz="750" b="1" dirty="0">
                    <a:cs typeface="Arial" pitchFamily="34" charset="0"/>
                  </a:rPr>
                  <a:t>NJ - 7</a:t>
                </a:r>
              </a:p>
            </p:txBody>
          </p:sp>
          <p:sp>
            <p:nvSpPr>
              <p:cNvPr id="135" name="Text Box 85">
                <a:extLst>
                  <a:ext uri="{FF2B5EF4-FFF2-40B4-BE49-F238E27FC236}">
                    <a16:creationId xmlns:a16="http://schemas.microsoft.com/office/drawing/2014/main" id="{AB250F62-AABA-B449-8DD8-E61D9E1B14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4845" y="2579815"/>
                <a:ext cx="383223" cy="17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/>
                <a:r>
                  <a:rPr lang="en-US" sz="750" b="1" dirty="0">
                    <a:cs typeface="Arial" pitchFamily="34" charset="0"/>
                  </a:rPr>
                  <a:t>DE - 2</a:t>
                </a: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10F108D3-9C0A-9A41-BB90-FCE556C51A9E}"/>
                </a:ext>
              </a:extLst>
            </p:cNvPr>
            <p:cNvGrpSpPr/>
            <p:nvPr/>
          </p:nvGrpSpPr>
          <p:grpSpPr>
            <a:xfrm>
              <a:off x="885893" y="3285348"/>
              <a:ext cx="784116" cy="578675"/>
              <a:chOff x="2415370" y="4341520"/>
              <a:chExt cx="784116" cy="578675"/>
            </a:xfrm>
          </p:grpSpPr>
          <p:sp>
            <p:nvSpPr>
              <p:cNvPr id="123" name="Freeform 60">
                <a:extLst>
                  <a:ext uri="{FF2B5EF4-FFF2-40B4-BE49-F238E27FC236}">
                    <a16:creationId xmlns:a16="http://schemas.microsoft.com/office/drawing/2014/main" id="{D4D4C609-9D6F-574D-8971-5E84112730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5370" y="4356358"/>
                <a:ext cx="47522" cy="49459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2" y="0"/>
                  </a:cxn>
                  <a:cxn ang="0">
                    <a:pos x="32" y="0"/>
                  </a:cxn>
                  <a:cxn ang="0">
                    <a:pos x="32" y="12"/>
                  </a:cxn>
                  <a:cxn ang="0">
                    <a:pos x="32" y="23"/>
                  </a:cxn>
                  <a:cxn ang="0">
                    <a:pos x="22" y="34"/>
                  </a:cxn>
                  <a:cxn ang="0">
                    <a:pos x="11" y="34"/>
                  </a:cxn>
                  <a:cxn ang="0">
                    <a:pos x="0" y="12"/>
                  </a:cxn>
                </a:cxnLst>
                <a:rect l="0" t="0" r="r" b="b"/>
                <a:pathLst>
                  <a:path w="32" h="34">
                    <a:moveTo>
                      <a:pt x="0" y="12"/>
                    </a:moveTo>
                    <a:lnTo>
                      <a:pt x="22" y="0"/>
                    </a:lnTo>
                    <a:lnTo>
                      <a:pt x="32" y="0"/>
                    </a:lnTo>
                    <a:lnTo>
                      <a:pt x="32" y="12"/>
                    </a:lnTo>
                    <a:lnTo>
                      <a:pt x="32" y="23"/>
                    </a:lnTo>
                    <a:lnTo>
                      <a:pt x="22" y="34"/>
                    </a:lnTo>
                    <a:lnTo>
                      <a:pt x="11" y="34"/>
                    </a:lnTo>
                    <a:lnTo>
                      <a:pt x="0" y="12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7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24" name="Freeform 61">
                <a:extLst>
                  <a:ext uri="{FF2B5EF4-FFF2-40B4-BE49-F238E27FC236}">
                    <a16:creationId xmlns:a16="http://schemas.microsoft.com/office/drawing/2014/main" id="{22DDCA02-F1D4-C44C-A1F3-0CF8805B4B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94573" y="4341520"/>
                <a:ext cx="79204" cy="4945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22" y="0"/>
                  </a:cxn>
                  <a:cxn ang="0">
                    <a:pos x="44" y="0"/>
                  </a:cxn>
                  <a:cxn ang="0">
                    <a:pos x="54" y="11"/>
                  </a:cxn>
                  <a:cxn ang="0">
                    <a:pos x="54" y="34"/>
                  </a:cxn>
                  <a:cxn ang="0">
                    <a:pos x="33" y="34"/>
                  </a:cxn>
                  <a:cxn ang="0">
                    <a:pos x="22" y="23"/>
                  </a:cxn>
                  <a:cxn ang="0">
                    <a:pos x="11" y="23"/>
                  </a:cxn>
                  <a:cxn ang="0">
                    <a:pos x="0" y="23"/>
                  </a:cxn>
                </a:cxnLst>
                <a:rect l="0" t="0" r="r" b="b"/>
                <a:pathLst>
                  <a:path w="54" h="34">
                    <a:moveTo>
                      <a:pt x="0" y="23"/>
                    </a:moveTo>
                    <a:lnTo>
                      <a:pt x="22" y="0"/>
                    </a:lnTo>
                    <a:lnTo>
                      <a:pt x="44" y="0"/>
                    </a:lnTo>
                    <a:lnTo>
                      <a:pt x="54" y="11"/>
                    </a:lnTo>
                    <a:lnTo>
                      <a:pt x="54" y="34"/>
                    </a:lnTo>
                    <a:lnTo>
                      <a:pt x="33" y="34"/>
                    </a:lnTo>
                    <a:lnTo>
                      <a:pt x="22" y="23"/>
                    </a:lnTo>
                    <a:lnTo>
                      <a:pt x="11" y="23"/>
                    </a:lnTo>
                    <a:lnTo>
                      <a:pt x="0" y="23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7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25" name="Freeform 62">
                <a:extLst>
                  <a:ext uri="{FF2B5EF4-FFF2-40B4-BE49-F238E27FC236}">
                    <a16:creationId xmlns:a16="http://schemas.microsoft.com/office/drawing/2014/main" id="{2256DBDC-2E46-6F48-B3FD-E4DF86193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3671" y="4440439"/>
                <a:ext cx="80788" cy="82432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11" y="11"/>
                  </a:cxn>
                  <a:cxn ang="0">
                    <a:pos x="22" y="11"/>
                  </a:cxn>
                  <a:cxn ang="0">
                    <a:pos x="33" y="0"/>
                  </a:cxn>
                  <a:cxn ang="0">
                    <a:pos x="33" y="11"/>
                  </a:cxn>
                  <a:cxn ang="0">
                    <a:pos x="44" y="34"/>
                  </a:cxn>
                  <a:cxn ang="0">
                    <a:pos x="44" y="46"/>
                  </a:cxn>
                  <a:cxn ang="0">
                    <a:pos x="55" y="57"/>
                  </a:cxn>
                  <a:cxn ang="0">
                    <a:pos x="44" y="57"/>
                  </a:cxn>
                  <a:cxn ang="0">
                    <a:pos x="33" y="57"/>
                  </a:cxn>
                  <a:cxn ang="0">
                    <a:pos x="33" y="57"/>
                  </a:cxn>
                  <a:cxn ang="0">
                    <a:pos x="11" y="34"/>
                  </a:cxn>
                  <a:cxn ang="0">
                    <a:pos x="0" y="23"/>
                  </a:cxn>
                  <a:cxn ang="0">
                    <a:pos x="0" y="23"/>
                  </a:cxn>
                </a:cxnLst>
                <a:rect l="0" t="0" r="r" b="b"/>
                <a:pathLst>
                  <a:path w="55" h="57">
                    <a:moveTo>
                      <a:pt x="0" y="23"/>
                    </a:moveTo>
                    <a:lnTo>
                      <a:pt x="11" y="11"/>
                    </a:lnTo>
                    <a:lnTo>
                      <a:pt x="22" y="11"/>
                    </a:lnTo>
                    <a:lnTo>
                      <a:pt x="33" y="0"/>
                    </a:lnTo>
                    <a:lnTo>
                      <a:pt x="33" y="11"/>
                    </a:lnTo>
                    <a:lnTo>
                      <a:pt x="44" y="34"/>
                    </a:lnTo>
                    <a:lnTo>
                      <a:pt x="44" y="46"/>
                    </a:lnTo>
                    <a:lnTo>
                      <a:pt x="55" y="57"/>
                    </a:lnTo>
                    <a:lnTo>
                      <a:pt x="44" y="57"/>
                    </a:lnTo>
                    <a:lnTo>
                      <a:pt x="33" y="57"/>
                    </a:lnTo>
                    <a:lnTo>
                      <a:pt x="33" y="57"/>
                    </a:lnTo>
                    <a:lnTo>
                      <a:pt x="11" y="34"/>
                    </a:lnTo>
                    <a:lnTo>
                      <a:pt x="0" y="23"/>
                    </a:lnTo>
                    <a:lnTo>
                      <a:pt x="0" y="23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7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26" name="Freeform 63">
                <a:extLst>
                  <a:ext uri="{FF2B5EF4-FFF2-40B4-BE49-F238E27FC236}">
                    <a16:creationId xmlns:a16="http://schemas.microsoft.com/office/drawing/2014/main" id="{830161C1-2D0C-2645-91E2-C8E68A4C4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980" y="4522872"/>
                <a:ext cx="95044" cy="32973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0" y="0"/>
                  </a:cxn>
                  <a:cxn ang="0">
                    <a:pos x="22" y="0"/>
                  </a:cxn>
                  <a:cxn ang="0">
                    <a:pos x="44" y="0"/>
                  </a:cxn>
                  <a:cxn ang="0">
                    <a:pos x="65" y="11"/>
                  </a:cxn>
                  <a:cxn ang="0">
                    <a:pos x="33" y="23"/>
                  </a:cxn>
                  <a:cxn ang="0">
                    <a:pos x="22" y="23"/>
                  </a:cxn>
                  <a:cxn ang="0">
                    <a:pos x="0" y="23"/>
                  </a:cxn>
                  <a:cxn ang="0">
                    <a:pos x="0" y="11"/>
                  </a:cxn>
                </a:cxnLst>
                <a:rect l="0" t="0" r="r" b="b"/>
                <a:pathLst>
                  <a:path w="65" h="23">
                    <a:moveTo>
                      <a:pt x="0" y="11"/>
                    </a:moveTo>
                    <a:lnTo>
                      <a:pt x="0" y="0"/>
                    </a:lnTo>
                    <a:lnTo>
                      <a:pt x="22" y="0"/>
                    </a:lnTo>
                    <a:lnTo>
                      <a:pt x="44" y="0"/>
                    </a:lnTo>
                    <a:lnTo>
                      <a:pt x="65" y="11"/>
                    </a:lnTo>
                    <a:lnTo>
                      <a:pt x="33" y="23"/>
                    </a:lnTo>
                    <a:lnTo>
                      <a:pt x="22" y="23"/>
                    </a:lnTo>
                    <a:lnTo>
                      <a:pt x="0" y="23"/>
                    </a:lnTo>
                    <a:lnTo>
                      <a:pt x="0" y="11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7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27" name="Freeform 64">
                <a:extLst>
                  <a:ext uri="{FF2B5EF4-FFF2-40B4-BE49-F238E27FC236}">
                    <a16:creationId xmlns:a16="http://schemas.microsoft.com/office/drawing/2014/main" id="{8A6A3D9B-A083-6247-A9E1-82158F744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865" y="4588817"/>
                <a:ext cx="80788" cy="49459"/>
              </a:xfrm>
              <a:custGeom>
                <a:avLst/>
                <a:gdLst/>
                <a:ahLst/>
                <a:cxnLst>
                  <a:cxn ang="0">
                    <a:pos x="11" y="34"/>
                  </a:cxn>
                  <a:cxn ang="0">
                    <a:pos x="54" y="22"/>
                  </a:cxn>
                  <a:cxn ang="0">
                    <a:pos x="54" y="11"/>
                  </a:cxn>
                  <a:cxn ang="0">
                    <a:pos x="43" y="0"/>
                  </a:cxn>
                  <a:cxn ang="0">
                    <a:pos x="33" y="0"/>
                  </a:cxn>
                  <a:cxn ang="0">
                    <a:pos x="0" y="0"/>
                  </a:cxn>
                  <a:cxn ang="0">
                    <a:pos x="11" y="34"/>
                  </a:cxn>
                </a:cxnLst>
                <a:rect l="0" t="0" r="r" b="b"/>
                <a:pathLst>
                  <a:path w="54" h="34">
                    <a:moveTo>
                      <a:pt x="11" y="34"/>
                    </a:moveTo>
                    <a:lnTo>
                      <a:pt x="54" y="22"/>
                    </a:lnTo>
                    <a:lnTo>
                      <a:pt x="54" y="11"/>
                    </a:lnTo>
                    <a:lnTo>
                      <a:pt x="43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11" y="34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7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28" name="Freeform 65">
                <a:extLst>
                  <a:ext uri="{FF2B5EF4-FFF2-40B4-BE49-F238E27FC236}">
                    <a16:creationId xmlns:a16="http://schemas.microsoft.com/office/drawing/2014/main" id="{0A5033C3-1177-2F44-9D75-0888B8F90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494" y="4687736"/>
                <a:ext cx="159992" cy="23245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11" y="11"/>
                  </a:cxn>
                  <a:cxn ang="0">
                    <a:pos x="11" y="34"/>
                  </a:cxn>
                  <a:cxn ang="0">
                    <a:pos x="11" y="45"/>
                  </a:cxn>
                  <a:cxn ang="0">
                    <a:pos x="0" y="80"/>
                  </a:cxn>
                  <a:cxn ang="0">
                    <a:pos x="0" y="137"/>
                  </a:cxn>
                  <a:cxn ang="0">
                    <a:pos x="22" y="159"/>
                  </a:cxn>
                  <a:cxn ang="0">
                    <a:pos x="22" y="148"/>
                  </a:cxn>
                  <a:cxn ang="0">
                    <a:pos x="109" y="102"/>
                  </a:cxn>
                  <a:cxn ang="0">
                    <a:pos x="65" y="57"/>
                  </a:cxn>
                  <a:cxn ang="0">
                    <a:pos x="22" y="0"/>
                  </a:cxn>
                  <a:cxn ang="0">
                    <a:pos x="22" y="11"/>
                  </a:cxn>
                  <a:cxn ang="0">
                    <a:pos x="11" y="0"/>
                  </a:cxn>
                </a:cxnLst>
                <a:rect l="0" t="0" r="r" b="b"/>
                <a:pathLst>
                  <a:path w="109" h="159">
                    <a:moveTo>
                      <a:pt x="11" y="0"/>
                    </a:moveTo>
                    <a:lnTo>
                      <a:pt x="11" y="11"/>
                    </a:lnTo>
                    <a:lnTo>
                      <a:pt x="11" y="34"/>
                    </a:lnTo>
                    <a:lnTo>
                      <a:pt x="11" y="45"/>
                    </a:lnTo>
                    <a:lnTo>
                      <a:pt x="0" y="80"/>
                    </a:lnTo>
                    <a:lnTo>
                      <a:pt x="0" y="137"/>
                    </a:lnTo>
                    <a:lnTo>
                      <a:pt x="22" y="159"/>
                    </a:lnTo>
                    <a:lnTo>
                      <a:pt x="22" y="148"/>
                    </a:lnTo>
                    <a:lnTo>
                      <a:pt x="109" y="102"/>
                    </a:lnTo>
                    <a:lnTo>
                      <a:pt x="65" y="57"/>
                    </a:lnTo>
                    <a:lnTo>
                      <a:pt x="22" y="0"/>
                    </a:lnTo>
                    <a:lnTo>
                      <a:pt x="22" y="11"/>
                    </a:lnTo>
                    <a:lnTo>
                      <a:pt x="11" y="0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3175" cap="rnd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75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29" name="Text Box 85">
                <a:extLst>
                  <a:ext uri="{FF2B5EF4-FFF2-40B4-BE49-F238E27FC236}">
                    <a16:creationId xmlns:a16="http://schemas.microsoft.com/office/drawing/2014/main" id="{82EB7F42-1288-6144-B606-FF80C8CA2F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94514" y="4588194"/>
                <a:ext cx="363927" cy="1761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50" b="1" dirty="0">
                    <a:ln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  <a:cs typeface="Arial" pitchFamily="34" charset="0"/>
                  </a:rPr>
                  <a:t>HI - 5</a:t>
                </a:r>
              </a:p>
            </p:txBody>
          </p:sp>
        </p:grpSp>
        <p:sp>
          <p:nvSpPr>
            <p:cNvPr id="122" name="Text Box 85">
              <a:extLst>
                <a:ext uri="{FF2B5EF4-FFF2-40B4-BE49-F238E27FC236}">
                  <a16:creationId xmlns:a16="http://schemas.microsoft.com/office/drawing/2014/main" id="{FBE43324-94DD-1C40-B88D-F38DDE81EF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5111" y="4989525"/>
              <a:ext cx="378769" cy="176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75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Arial" pitchFamily="34" charset="0"/>
                </a:rPr>
                <a:t>PR - 1</a:t>
              </a:r>
            </a:p>
          </p:txBody>
        </p:sp>
      </p:grpSp>
      <p:sp>
        <p:nvSpPr>
          <p:cNvPr id="389" name="Text Box 85">
            <a:extLst>
              <a:ext uri="{FF2B5EF4-FFF2-40B4-BE49-F238E27FC236}">
                <a16:creationId xmlns:a16="http://schemas.microsoft.com/office/drawing/2014/main" id="{600250A7-BC36-4243-845E-04443E2E3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3801" y="1410045"/>
            <a:ext cx="290464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75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Arial" pitchFamily="34" charset="0"/>
              </a:rPr>
              <a:t>AK</a:t>
            </a:r>
          </a:p>
        </p:txBody>
      </p:sp>
    </p:spTree>
    <p:extLst>
      <p:ext uri="{BB962C8B-B14F-4D97-AF65-F5344CB8AC3E}">
        <p14:creationId xmlns:p14="http://schemas.microsoft.com/office/powerpoint/2010/main" val="4073359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3705D00-1425-BF49-A83A-E4BFFD16C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white">
          <a:xfrm>
            <a:off x="2895600" y="0"/>
            <a:ext cx="6705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00" y="85344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4000" kern="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  <a:ea typeface="+mj-ea"/>
                <a:cs typeface="+mj-cs"/>
              </a:rPr>
              <a:t>National Centers of Academic Excellence in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defRPr/>
            </a:pPr>
            <a:r>
              <a:rPr lang="en-US" sz="4000" kern="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  <a:ea typeface="+mj-ea"/>
                <a:cs typeface="+mj-cs"/>
              </a:rPr>
              <a:t>Cybersecurity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524000" y="5257801"/>
            <a:ext cx="9144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sz="36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en-US" sz="3600" dirty="0">
                <a:solidFill>
                  <a:schemeClr val="accent3">
                    <a:lumMod val="25000"/>
                  </a:schemeClr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Monotype Corsiva" pitchFamily="66" charset="0"/>
              </a:rPr>
              <a:t>2020 Designation Ceremony</a:t>
            </a:r>
          </a:p>
          <a:p>
            <a:pPr algn="ctr">
              <a:defRPr/>
            </a:pPr>
            <a:endParaRPr lang="en-US" sz="28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en-US" sz="2800" dirty="0">
              <a:solidFill>
                <a:schemeClr val="accent3">
                  <a:lumMod val="25000"/>
                </a:schemeClr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Monotype Corsiva" pitchFamily="66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1905000" y="4267201"/>
            <a:ext cx="8382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5400" dirty="0">
                <a:solidFill>
                  <a:srgbClr val="99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Bernard MT Condensed" pitchFamily="18" charset="0"/>
              </a:rPr>
              <a:t>CONGRATULATIONS!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0" y="5257801"/>
            <a:ext cx="9144000" cy="60325"/>
          </a:xfrm>
          <a:prstGeom prst="rect">
            <a:avLst/>
          </a:prstGeom>
          <a:solidFill>
            <a:srgbClr val="003366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19" y="1767839"/>
            <a:ext cx="2747963" cy="230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69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2594610"/>
            <a:ext cx="3406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venir Medium" panose="02000503020000020003" pitchFamily="2" charset="0"/>
              </a:rPr>
              <a:t>Exhibit Hall</a:t>
            </a:r>
          </a:p>
          <a:p>
            <a:r>
              <a:rPr lang="en-US" sz="4800" dirty="0">
                <a:latin typeface="Avenir Medium" panose="02000503020000020003" pitchFamily="2" charset="0"/>
              </a:rPr>
              <a:t>Break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A7011-D248-A349-8AA5-A06C539B41C8}"/>
              </a:ext>
            </a:extLst>
          </p:cNvPr>
          <p:cNvSpPr txBox="1"/>
          <p:nvPr/>
        </p:nvSpPr>
        <p:spPr>
          <a:xfrm>
            <a:off x="6096000" y="2458232"/>
            <a:ext cx="48539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31C57"/>
                </a:solidFill>
                <a:latin typeface="Avenir Medium" panose="02000503020000020003" pitchFamily="2" charset="0"/>
              </a:rPr>
              <a:t>2:30 p.m. – 3:00 p.m.</a:t>
            </a:r>
          </a:p>
          <a:p>
            <a:endParaRPr lang="en-US" sz="2800" dirty="0">
              <a:solidFill>
                <a:srgbClr val="831C57"/>
              </a:solidFill>
              <a:latin typeface="Avenir Medium" panose="02000503020000020003" pitchFamily="2" charset="0"/>
            </a:endParaRPr>
          </a:p>
          <a:p>
            <a:r>
              <a:rPr lang="en-US" sz="2800" dirty="0">
                <a:solidFill>
                  <a:srgbClr val="831C57"/>
                </a:solidFill>
                <a:latin typeface="Avenir Medium" panose="02000503020000020003" pitchFamily="2" charset="0"/>
              </a:rPr>
              <a:t>3:45 p.m. – 4:00 p.m.</a:t>
            </a:r>
          </a:p>
          <a:p>
            <a:endParaRPr lang="en-US" sz="2400" dirty="0">
              <a:solidFill>
                <a:srgbClr val="831C57"/>
              </a:solidFill>
              <a:latin typeface="Avenir Medium" panose="02000503020000020003" pitchFamily="2" charset="0"/>
            </a:endParaRPr>
          </a:p>
          <a:p>
            <a:endParaRPr lang="en-US" sz="2000" dirty="0">
              <a:solidFill>
                <a:srgbClr val="831C57"/>
              </a:solidFill>
              <a:latin typeface="Avenir Medium" panose="02000503020000020003" pitchFamily="2" charset="0"/>
            </a:endParaRPr>
          </a:p>
          <a:p>
            <a:endParaRPr lang="en-US" sz="2000" dirty="0">
              <a:solidFill>
                <a:srgbClr val="831C57"/>
              </a:solidFill>
              <a:latin typeface="Avenir Medium" panose="02000503020000020003" pitchFamily="2" charset="0"/>
            </a:endParaRPr>
          </a:p>
          <a:p>
            <a:endParaRPr lang="en-US" sz="2400" dirty="0">
              <a:solidFill>
                <a:srgbClr val="831C57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202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1426461"/>
            <a:ext cx="34061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Plenary Session: Modernizing the Talent Management Process</a:t>
            </a:r>
            <a:endParaRPr lang="en-US" sz="4000" dirty="0">
              <a:solidFill>
                <a:schemeClr val="bg1"/>
              </a:solidFill>
              <a:latin typeface="Avenir Medium" panose="0200050302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A7011-D248-A349-8AA5-A06C539B41C8}"/>
              </a:ext>
            </a:extLst>
          </p:cNvPr>
          <p:cNvSpPr txBox="1"/>
          <p:nvPr/>
        </p:nvSpPr>
        <p:spPr>
          <a:xfrm>
            <a:off x="6195060" y="1003124"/>
            <a:ext cx="520446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Schacht</a:t>
            </a:r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Chief Global Development Officer</a:t>
            </a:r>
          </a:p>
          <a:p>
            <a:r>
              <a:rPr lang="en-US" dirty="0"/>
              <a:t>Society for Human Resource Management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400" dirty="0"/>
              <a:t>Peter Cappelli</a:t>
            </a:r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Professor of Management at the Wharton School &amp; Director of Wharton’s Center for HR</a:t>
            </a:r>
          </a:p>
          <a:p>
            <a:r>
              <a:rPr lang="en-US" dirty="0"/>
              <a:t>Wharton</a:t>
            </a:r>
          </a:p>
          <a:p>
            <a:endParaRPr lang="en-US" sz="1600" dirty="0">
              <a:latin typeface="Avenir Medium" panose="02000503020000020003" pitchFamily="2" charset="0"/>
            </a:endParaRPr>
          </a:p>
          <a:p>
            <a:r>
              <a:rPr lang="en-US" sz="2400" dirty="0"/>
              <a:t>Travis Hoadley</a:t>
            </a:r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Director of Innovation, Cybersecurity Talent Management System</a:t>
            </a:r>
          </a:p>
          <a:p>
            <a:r>
              <a:rPr lang="en-US" sz="1600" dirty="0"/>
              <a:t>U.S. Department of Homeland Security</a:t>
            </a:r>
          </a:p>
          <a:p>
            <a:endParaRPr lang="en-US" sz="1600" dirty="0">
              <a:latin typeface="Avenir Medium" panose="02000503020000020003" pitchFamily="2" charset="0"/>
            </a:endParaRPr>
          </a:p>
          <a:p>
            <a:r>
              <a:rPr lang="en-US" sz="2400" dirty="0" err="1"/>
              <a:t>Deji</a:t>
            </a:r>
            <a:r>
              <a:rPr lang="en-US" sz="2400" dirty="0"/>
              <a:t> </a:t>
            </a:r>
            <a:r>
              <a:rPr lang="en-US" sz="2400" dirty="0" err="1"/>
              <a:t>Mabogunje</a:t>
            </a:r>
            <a:endParaRPr lang="en-US" sz="2400" dirty="0"/>
          </a:p>
          <a:p>
            <a:r>
              <a:rPr lang="en-US" sz="1600" dirty="0">
                <a:solidFill>
                  <a:srgbClr val="831C57"/>
                </a:solidFill>
                <a:latin typeface="Avenir Medium" panose="02000503020000020003" pitchFamily="2" charset="0"/>
              </a:rPr>
              <a:t>Director of Talent Acquisition</a:t>
            </a:r>
          </a:p>
          <a:p>
            <a:r>
              <a:rPr lang="en-US" sz="1600" dirty="0"/>
              <a:t>Akamai Technologies</a:t>
            </a:r>
            <a:endParaRPr lang="en-US" sz="1600" dirty="0">
              <a:latin typeface="Avenir Medium" panose="02000503020000020003" pitchFamily="2" charset="0"/>
            </a:endParaRPr>
          </a:p>
          <a:p>
            <a:endParaRPr lang="en-US" sz="1600" dirty="0"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084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2594610"/>
            <a:ext cx="34061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venir Medium" panose="02000503020000020003" pitchFamily="2" charset="0"/>
              </a:rPr>
              <a:t>Breakout</a:t>
            </a:r>
          </a:p>
          <a:p>
            <a:r>
              <a:rPr lang="en-US" sz="4800" dirty="0">
                <a:latin typeface="Avenir Medium" panose="02000503020000020003" pitchFamily="2" charset="0"/>
              </a:rPr>
              <a:t>Sessions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4A7011-D248-A349-8AA5-A06C539B41C8}"/>
              </a:ext>
            </a:extLst>
          </p:cNvPr>
          <p:cNvSpPr txBox="1"/>
          <p:nvPr/>
        </p:nvSpPr>
        <p:spPr>
          <a:xfrm>
            <a:off x="6094851" y="1159599"/>
            <a:ext cx="5266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31C57"/>
                </a:solidFill>
                <a:latin typeface="Avenir Medium" panose="02000503020000020003" pitchFamily="2" charset="0"/>
              </a:rPr>
              <a:t>3:00 p.m. – 3:45 p.m.</a:t>
            </a:r>
          </a:p>
          <a:p>
            <a:r>
              <a:rPr lang="en-US" sz="2400" dirty="0">
                <a:solidFill>
                  <a:srgbClr val="831C57"/>
                </a:solidFill>
                <a:latin typeface="Avenir Medium" panose="02000503020000020003" pitchFamily="2" charset="0"/>
              </a:rPr>
              <a:t>4:00 p.m. – 4:45 p.m.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Career Discovery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The Talent Lifecycle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The Learning Ecosystem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Effective Leadership</a:t>
            </a:r>
          </a:p>
          <a:p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  <a:p>
            <a:endParaRPr lang="en-US" sz="24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157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27937" y="1984824"/>
            <a:ext cx="3686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Conference </a:t>
            </a:r>
          </a:p>
          <a:p>
            <a:r>
              <a:rPr lang="en-US" sz="4800" dirty="0"/>
              <a:t>Recordings</a:t>
            </a:r>
            <a:endParaRPr lang="en-US" sz="3600" dirty="0"/>
          </a:p>
          <a:p>
            <a:endParaRPr lang="en-US" sz="4800" dirty="0">
              <a:latin typeface="Avenir Medium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6E7932-20ED-874D-A25F-C9675CD7145A}"/>
              </a:ext>
            </a:extLst>
          </p:cNvPr>
          <p:cNvSpPr txBox="1"/>
          <p:nvPr/>
        </p:nvSpPr>
        <p:spPr>
          <a:xfrm>
            <a:off x="5310753" y="2407325"/>
            <a:ext cx="64411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831C57"/>
                </a:solidFill>
              </a:rPr>
              <a:t>Conference recordings will be available on 11-23-2020 at </a:t>
            </a:r>
            <a:r>
              <a:rPr lang="en-US" b="1" dirty="0" err="1">
                <a:solidFill>
                  <a:srgbClr val="831C57"/>
                </a:solidFill>
              </a:rPr>
              <a:t>niceconference.org</a:t>
            </a:r>
            <a:endParaRPr lang="en-US" dirty="0">
              <a:solidFill>
                <a:srgbClr val="831C57"/>
              </a:solidFill>
            </a:endParaRP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441976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92AC95A-EC13-1D46-B89A-D31952C00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2363440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10A1C359-5FE8-F347-B00D-9DB3425DB2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9"/>
          <a:stretch>
            <a:fillRect/>
          </a:stretch>
        </p:blipFill>
        <p:spPr bwMode="auto">
          <a:xfrm>
            <a:off x="0" y="0"/>
            <a:ext cx="12192000" cy="97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9D92F4-14EE-F04D-A7B4-2FD055809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6647" y="1176527"/>
            <a:ext cx="24626791" cy="5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F1F45EE2-0B8F-9547-82DB-B998F12F3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4" b="2950"/>
          <a:stretch>
            <a:fillRect/>
          </a:stretch>
        </p:blipFill>
        <p:spPr bwMode="auto">
          <a:xfrm>
            <a:off x="0" y="6327831"/>
            <a:ext cx="12192000" cy="53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5214A68F-48D3-8740-A9EB-5873E1791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D0B526A2-F547-4E4C-A3A0-7F67BCF46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t="14370" r="25401" b="17803"/>
          <a:stretch>
            <a:fillRect/>
          </a:stretch>
        </p:blipFill>
        <p:spPr bwMode="auto">
          <a:xfrm>
            <a:off x="-1" y="974609"/>
            <a:ext cx="6464696" cy="535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5551C-9A94-174A-A8C8-A29172C394A3}"/>
              </a:ext>
            </a:extLst>
          </p:cNvPr>
          <p:cNvSpPr txBox="1"/>
          <p:nvPr/>
        </p:nvSpPr>
        <p:spPr>
          <a:xfrm>
            <a:off x="6464695" y="5229679"/>
            <a:ext cx="1779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Sponsored By: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58773E-5D9E-E940-8D60-8E121BAC27A1}"/>
              </a:ext>
            </a:extLst>
          </p:cNvPr>
          <p:cNvSpPr txBox="1"/>
          <p:nvPr/>
        </p:nvSpPr>
        <p:spPr>
          <a:xfrm>
            <a:off x="8479635" y="5240281"/>
            <a:ext cx="1779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Hosted By: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636233-FE64-E846-9967-A66960EBC45E}"/>
              </a:ext>
            </a:extLst>
          </p:cNvPr>
          <p:cNvSpPr txBox="1"/>
          <p:nvPr/>
        </p:nvSpPr>
        <p:spPr>
          <a:xfrm>
            <a:off x="10394919" y="5240281"/>
            <a:ext cx="17798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Supported By: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24CBC5-2E2F-E041-921E-8C10461965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2" r="23535"/>
          <a:stretch/>
        </p:blipFill>
        <p:spPr>
          <a:xfrm>
            <a:off x="6625386" y="5514790"/>
            <a:ext cx="1309564" cy="78573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318FA85-ED53-4F41-BB8A-22096BF1E5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87" b="5942"/>
          <a:stretch/>
        </p:blipFill>
        <p:spPr>
          <a:xfrm>
            <a:off x="8895689" y="5475768"/>
            <a:ext cx="947708" cy="840339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A12990A1-CF10-A64D-A3AF-019B73234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8337" y="5569040"/>
            <a:ext cx="1172978" cy="649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1EF0C1-B5AF-8349-935C-6B483DED83F7}"/>
              </a:ext>
            </a:extLst>
          </p:cNvPr>
          <p:cNvSpPr txBox="1"/>
          <p:nvPr/>
        </p:nvSpPr>
        <p:spPr>
          <a:xfrm>
            <a:off x="6522889" y="1838668"/>
            <a:ext cx="5610917" cy="3226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/>
              <a:t>Track 1: </a:t>
            </a:r>
            <a:r>
              <a:rPr lang="en-US" dirty="0"/>
              <a:t>Increasing Cybersecurity Career Awareness</a:t>
            </a:r>
          </a:p>
          <a:p>
            <a:pPr>
              <a:spcAft>
                <a:spcPts val="1000"/>
              </a:spcAft>
            </a:pPr>
            <a:r>
              <a:rPr lang="en-US" b="1" dirty="0"/>
              <a:t>Track 2: </a:t>
            </a:r>
            <a:r>
              <a:rPr lang="en-US" dirty="0"/>
              <a:t>Infusing Cybersecurity Across the Education Portfolio </a:t>
            </a:r>
            <a:r>
              <a:rPr lang="en-US" b="1" dirty="0"/>
              <a:t>(</a:t>
            </a:r>
            <a:r>
              <a:rPr lang="en-US" i="1" dirty="0"/>
              <a:t>Sponsored by IBM)</a:t>
            </a:r>
          </a:p>
          <a:p>
            <a:pPr>
              <a:spcAft>
                <a:spcPts val="1000"/>
              </a:spcAft>
            </a:pPr>
            <a:r>
              <a:rPr lang="en-US" b="1" dirty="0"/>
              <a:t>Track 3: </a:t>
            </a:r>
            <a:r>
              <a:rPr lang="en-US" dirty="0"/>
              <a:t>Integrating Innovative Cybersecurity Educational Approaches </a:t>
            </a:r>
            <a:r>
              <a:rPr lang="en-US" b="1" dirty="0"/>
              <a:t>(</a:t>
            </a:r>
            <a:r>
              <a:rPr lang="en-US" i="1" dirty="0"/>
              <a:t>Sponsored by Cyber.org)</a:t>
            </a:r>
          </a:p>
          <a:p>
            <a:pPr>
              <a:spcAft>
                <a:spcPts val="1000"/>
              </a:spcAft>
            </a:pPr>
            <a:r>
              <a:rPr lang="en-US" b="1" dirty="0"/>
              <a:t>Track 4: </a:t>
            </a:r>
            <a:r>
              <a:rPr lang="en-US" dirty="0"/>
              <a:t>Designing Cybersecurity Academic and Career Pathways</a:t>
            </a:r>
          </a:p>
          <a:p>
            <a:pPr>
              <a:spcAft>
                <a:spcPts val="1000"/>
              </a:spcAft>
            </a:pPr>
            <a:r>
              <a:rPr lang="en-US" b="1" dirty="0"/>
              <a:t>Track 5: </a:t>
            </a:r>
            <a:r>
              <a:rPr lang="en-US" dirty="0"/>
              <a:t>Promoting Cyber Awareness</a:t>
            </a:r>
          </a:p>
          <a:p>
            <a:pPr>
              <a:spcAft>
                <a:spcPts val="1000"/>
              </a:spcAft>
            </a:pPr>
            <a:r>
              <a:rPr lang="en-US" b="1" dirty="0"/>
              <a:t>Student Track: </a:t>
            </a:r>
            <a:r>
              <a:rPr lang="en-US" b="1" i="1" dirty="0"/>
              <a:t>By Invitation Only </a:t>
            </a:r>
            <a:r>
              <a:rPr lang="en-US" b="1" dirty="0"/>
              <a:t>(</a:t>
            </a:r>
            <a:r>
              <a:rPr lang="en-US" i="1" dirty="0"/>
              <a:t>Sponsored by GBSI)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95F29D-A562-6C4E-9B45-C77CF209138D}"/>
              </a:ext>
            </a:extLst>
          </p:cNvPr>
          <p:cNvSpPr txBox="1"/>
          <p:nvPr/>
        </p:nvSpPr>
        <p:spPr>
          <a:xfrm>
            <a:off x="6874933" y="997137"/>
            <a:ext cx="49963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December 7-8, 2020</a:t>
            </a:r>
          </a:p>
          <a:p>
            <a:pPr algn="ctr"/>
            <a:r>
              <a:rPr lang="en-US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*register by December 4</a:t>
            </a:r>
            <a:r>
              <a:rPr lang="en-US" sz="1600" i="1" baseline="30000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</a:t>
            </a:r>
            <a:r>
              <a:rPr lang="en-US" sz="1600" i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ctr"/>
            <a:endParaRPr lang="en-US" sz="32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1245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AFF92-1176-F94F-85E6-E2D78F24F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28849"/>
            <a:ext cx="9144000" cy="892493"/>
          </a:xfrm>
        </p:spPr>
        <p:txBody>
          <a:bodyPr>
            <a:normAutofit/>
          </a:bodyPr>
          <a:lstStyle/>
          <a:p>
            <a:pPr>
              <a:lnSpc>
                <a:spcPts val="2800"/>
              </a:lnSpc>
            </a:pPr>
            <a:endParaRPr lang="en-US" sz="2000" dirty="0">
              <a:solidFill>
                <a:schemeClr val="bg1"/>
              </a:solidFill>
              <a:latin typeface="Avenir Book" panose="02000503020000020003" pitchFamily="2" charset="0"/>
            </a:endParaRPr>
          </a:p>
        </p:txBody>
      </p:sp>
      <p:pic>
        <p:nvPicPr>
          <p:cNvPr id="9" name="Picture 8" descr="A picture containing polygon&#10;&#10;Description automatically generated">
            <a:extLst>
              <a:ext uri="{FF2B5EF4-FFF2-40B4-BE49-F238E27FC236}">
                <a16:creationId xmlns:a16="http://schemas.microsoft.com/office/drawing/2014/main" id="{993660C4-ADE3-3A40-AA7C-C56501449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31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BE0D70D-AE16-BE43-A81F-76B8AF99EBBC}"/>
              </a:ext>
            </a:extLst>
          </p:cNvPr>
          <p:cNvSpPr txBox="1"/>
          <p:nvPr/>
        </p:nvSpPr>
        <p:spPr>
          <a:xfrm>
            <a:off x="1040130" y="1140705"/>
            <a:ext cx="34061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Introducing the Revised Workforce Framework for Cybersecurity </a:t>
            </a:r>
            <a:br>
              <a:rPr lang="en-US" sz="4000" dirty="0"/>
            </a:br>
            <a:r>
              <a:rPr lang="en-US" sz="4000" dirty="0"/>
              <a:t>(NICE Framework)</a:t>
            </a:r>
            <a:endParaRPr lang="en-US" sz="4000" dirty="0">
              <a:latin typeface="Avenir Medium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470538-2718-794B-969C-55EA0CF92FBC}"/>
              </a:ext>
            </a:extLst>
          </p:cNvPr>
          <p:cNvSpPr txBox="1"/>
          <p:nvPr/>
        </p:nvSpPr>
        <p:spPr>
          <a:xfrm>
            <a:off x="6195060" y="2057400"/>
            <a:ext cx="51313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Karen Wetzel</a:t>
            </a:r>
          </a:p>
          <a:p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  <a:p>
            <a:r>
              <a:rPr lang="en-US" sz="2000" dirty="0">
                <a:solidFill>
                  <a:srgbClr val="831C57"/>
                </a:solidFill>
                <a:latin typeface="Avenir Medium" panose="02000503020000020003" pitchFamily="2" charset="0"/>
              </a:rPr>
              <a:t>Manager of the NICE Framework</a:t>
            </a:r>
          </a:p>
          <a:p>
            <a:r>
              <a:rPr lang="en-US" sz="2000" dirty="0"/>
              <a:t>National Initiative for Cybersecurity Education</a:t>
            </a:r>
            <a:endParaRPr lang="en-US" sz="2400" dirty="0">
              <a:solidFill>
                <a:schemeClr val="bg1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28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80247C8-666D-4544-84CD-2696407ED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E66372-05E6-5F41-AB3D-BA254344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  <a:cs typeface="FUTURA MEDIUM" panose="020B0602020204020303" pitchFamily="34" charset="-79"/>
              </a:rPr>
              <a:t>New! Revised NIST Special Publication 800-181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06B7F-82D1-4B4B-A230-42DC39C74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1" y="1752600"/>
            <a:ext cx="5943600" cy="4678363"/>
          </a:xfrm>
        </p:spPr>
        <p:txBody>
          <a:bodyPr/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Title: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Workforce Framework for Cybersecurity (NICE Framework)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Scope: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Security of Cyberspace (Cybersecurity)</a:t>
            </a:r>
          </a:p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Focus: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Cybersecurity Work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7B5849C6-22CD-F345-8E3A-FA6235133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419476"/>
            <a:ext cx="3114174" cy="4019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C6B8F6-2D8C-3848-A9F1-37C09A834591}"/>
              </a:ext>
            </a:extLst>
          </p:cNvPr>
          <p:cNvSpPr/>
          <p:nvPr/>
        </p:nvSpPr>
        <p:spPr>
          <a:xfrm>
            <a:off x="7872884" y="5532436"/>
            <a:ext cx="2603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  <a:latin typeface="Futura-Light" panose="020B0400000000000000" pitchFamily="34" charset="0"/>
              </a:rPr>
              <a:t>nist.gov</a:t>
            </a:r>
            <a:r>
              <a:rPr lang="en-US" dirty="0">
                <a:solidFill>
                  <a:srgbClr val="0070C0"/>
                </a:solidFill>
                <a:latin typeface="Futura-Light" panose="020B0400000000000000" pitchFamily="34" charset="0"/>
              </a:rPr>
              <a:t>/nice/framework</a:t>
            </a:r>
          </a:p>
        </p:txBody>
      </p:sp>
    </p:spTree>
    <p:extLst>
      <p:ext uri="{BB962C8B-B14F-4D97-AF65-F5344CB8AC3E}">
        <p14:creationId xmlns:p14="http://schemas.microsoft.com/office/powerpoint/2010/main" val="1053833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C86A3C7-6B93-7E44-91E8-01602BC9C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CB8AA91-8781-2545-B012-6016B075F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567404"/>
              </p:ext>
            </p:extLst>
          </p:nvPr>
        </p:nvGraphicFramePr>
        <p:xfrm>
          <a:off x="1143000" y="1367225"/>
          <a:ext cx="10160000" cy="48669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8" name="Pentagon 27">
            <a:extLst>
              <a:ext uri="{FF2B5EF4-FFF2-40B4-BE49-F238E27FC236}">
                <a16:creationId xmlns:a16="http://schemas.microsoft.com/office/drawing/2014/main" id="{DA81EAE9-23AC-0E45-A87E-0B4596A2CCE8}"/>
              </a:ext>
            </a:extLst>
          </p:cNvPr>
          <p:cNvSpPr/>
          <p:nvPr/>
        </p:nvSpPr>
        <p:spPr>
          <a:xfrm>
            <a:off x="24539" y="596476"/>
            <a:ext cx="7467600" cy="770749"/>
          </a:xfrm>
          <a:prstGeom prst="homePlate">
            <a:avLst/>
          </a:prstGeom>
          <a:solidFill>
            <a:srgbClr val="4980B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CC7E677-E485-8043-BEFF-7FB4C024D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139" y="623870"/>
            <a:ext cx="10744200" cy="71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venir Medium" panose="02000503020000020003" pitchFamily="2" charset="0"/>
                <a:cs typeface="Futura Medium" panose="020B0602020204020303" pitchFamily="34" charset="-79"/>
              </a:rPr>
              <a:t>Who is the Framework for? </a:t>
            </a:r>
          </a:p>
        </p:txBody>
      </p:sp>
    </p:spTree>
    <p:extLst>
      <p:ext uri="{BB962C8B-B14F-4D97-AF65-F5344CB8AC3E}">
        <p14:creationId xmlns:p14="http://schemas.microsoft.com/office/powerpoint/2010/main" val="3176930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2B886CF-D3D5-4CDE-A0D0-35994223D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uilding Blocks Creative Colors - Free photo on Pixabay">
            <a:extLst>
              <a:ext uri="{FF2B5EF4-FFF2-40B4-BE49-F238E27FC236}">
                <a16:creationId xmlns:a16="http://schemas.microsoft.com/office/drawing/2014/main" id="{CFA64921-8516-8749-B405-5941BDE4A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8D1DF70C-F33E-48BB-B5A5-7B3847E9B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6F6B757-8C8E-40A9-BEBB-5C9359F65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891540"/>
            <a:ext cx="6096000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AF547E-573F-DB4B-8826-30A38DD5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28" y="1179226"/>
            <a:ext cx="5067537" cy="1184111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NICE Framework: </a:t>
            </a:r>
            <a:r>
              <a:rPr lang="en-US" sz="4400" dirty="0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</a:rPr>
              <a:t>Building Blocks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CF8FD-2BD2-B241-BD2B-E0597FD46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6414" y="2651023"/>
            <a:ext cx="5067294" cy="298817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Tasks</a:t>
            </a:r>
          </a:p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Knowledge</a:t>
            </a:r>
          </a:p>
          <a:p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Skills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823DE4F-3589-5642-AE28-4E85D770EAB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63391"/>
            <a:ext cx="27432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7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31554</TotalTime>
  <Words>1365</Words>
  <Application>Microsoft Macintosh PowerPoint</Application>
  <PresentationFormat>Widescreen</PresentationFormat>
  <Paragraphs>336</Paragraphs>
  <Slides>53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0" baseType="lpstr">
      <vt:lpstr>Arial</vt:lpstr>
      <vt:lpstr>Avenir Book</vt:lpstr>
      <vt:lpstr>Avenir Medium</vt:lpstr>
      <vt:lpstr>Bernard MT Condensed</vt:lpstr>
      <vt:lpstr>Calibri</vt:lpstr>
      <vt:lpstr>Calibri Light</vt:lpstr>
      <vt:lpstr>Cambria</vt:lpstr>
      <vt:lpstr>Futura Condensed Medium</vt:lpstr>
      <vt:lpstr>Futura Medium</vt:lpstr>
      <vt:lpstr>Futura-Light</vt:lpstr>
      <vt:lpstr>Garamond</vt:lpstr>
      <vt:lpstr>Helvetica</vt:lpstr>
      <vt:lpstr>Helvetica Neue</vt:lpstr>
      <vt:lpstr>Modern Love Caps</vt:lpstr>
      <vt:lpstr>Monotype Corsiva</vt:lpstr>
      <vt:lpstr>Rockwell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New! Revised NIST Special Publication 800-181</vt:lpstr>
      <vt:lpstr>Who is the Framework for? </vt:lpstr>
      <vt:lpstr>NICE Framework: Building Blocks</vt:lpstr>
      <vt:lpstr>Tasks, Knowledge, and Skills (TKS)</vt:lpstr>
      <vt:lpstr>PowerPoint Presentation</vt:lpstr>
      <vt:lpstr>NICE Webinar Series Announcement</vt:lpstr>
      <vt:lpstr>PowerPoint Presentation</vt:lpstr>
      <vt:lpstr>December 2020 Launch of NICE Framework Users Group</vt:lpstr>
      <vt:lpstr>Timeline for Review and Updates to NICE Framework</vt:lpstr>
      <vt:lpstr>2020-2021 Timeline</vt:lpstr>
      <vt:lpstr>A Quick Recap!</vt:lpstr>
      <vt:lpstr>THANK YOU!</vt:lpstr>
      <vt:lpstr>PowerPoint Presentation</vt:lpstr>
      <vt:lpstr>National Centers of Academic Excellence in  Cybersecurity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Peres-Furones</dc:creator>
  <cp:lastModifiedBy>Barbara Peres-Furones</cp:lastModifiedBy>
  <cp:revision>38</cp:revision>
  <dcterms:created xsi:type="dcterms:W3CDTF">2019-11-15T02:58:59Z</dcterms:created>
  <dcterms:modified xsi:type="dcterms:W3CDTF">2020-11-16T15:01:05Z</dcterms:modified>
</cp:coreProperties>
</file>